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304" r:id="rId2"/>
    <p:sldId id="327" r:id="rId3"/>
    <p:sldId id="296" r:id="rId4"/>
    <p:sldId id="293" r:id="rId5"/>
    <p:sldId id="270" r:id="rId6"/>
    <p:sldId id="256" r:id="rId7"/>
    <p:sldId id="257" r:id="rId8"/>
    <p:sldId id="258" r:id="rId9"/>
    <p:sldId id="259" r:id="rId10"/>
    <p:sldId id="260" r:id="rId11"/>
    <p:sldId id="261" r:id="rId12"/>
    <p:sldId id="262" r:id="rId13"/>
    <p:sldId id="263" r:id="rId14"/>
    <p:sldId id="274" r:id="rId15"/>
    <p:sldId id="264" r:id="rId16"/>
    <p:sldId id="265" r:id="rId17"/>
    <p:sldId id="275" r:id="rId18"/>
    <p:sldId id="343" r:id="rId19"/>
    <p:sldId id="266" r:id="rId20"/>
    <p:sldId id="287" r:id="rId21"/>
    <p:sldId id="288" r:id="rId22"/>
    <p:sldId id="289" r:id="rId23"/>
    <p:sldId id="290" r:id="rId24"/>
    <p:sldId id="291" r:id="rId25"/>
    <p:sldId id="292" r:id="rId26"/>
    <p:sldId id="277" r:id="rId27"/>
    <p:sldId id="267" r:id="rId28"/>
    <p:sldId id="268" r:id="rId29"/>
    <p:sldId id="269" r:id="rId30"/>
    <p:sldId id="272" r:id="rId31"/>
    <p:sldId id="273" r:id="rId32"/>
    <p:sldId id="276" r:id="rId33"/>
    <p:sldId id="278" r:id="rId34"/>
    <p:sldId id="279" r:id="rId35"/>
    <p:sldId id="280" r:id="rId36"/>
    <p:sldId id="281" r:id="rId37"/>
    <p:sldId id="282" r:id="rId38"/>
    <p:sldId id="283" r:id="rId39"/>
    <p:sldId id="347" r:id="rId40"/>
    <p:sldId id="294" r:id="rId41"/>
    <p:sldId id="295" r:id="rId42"/>
    <p:sldId id="297" r:id="rId43"/>
    <p:sldId id="298" r:id="rId44"/>
    <p:sldId id="341" r:id="rId45"/>
    <p:sldId id="300" r:id="rId46"/>
    <p:sldId id="299" r:id="rId47"/>
    <p:sldId id="301" r:id="rId48"/>
    <p:sldId id="305" r:id="rId49"/>
    <p:sldId id="307" r:id="rId50"/>
    <p:sldId id="308" r:id="rId51"/>
    <p:sldId id="310" r:id="rId52"/>
    <p:sldId id="309" r:id="rId53"/>
    <p:sldId id="311" r:id="rId54"/>
    <p:sldId id="312" r:id="rId55"/>
    <p:sldId id="346" r:id="rId56"/>
    <p:sldId id="313" r:id="rId57"/>
    <p:sldId id="342" r:id="rId58"/>
    <p:sldId id="344" r:id="rId59"/>
    <p:sldId id="345" r:id="rId60"/>
    <p:sldId id="314" r:id="rId61"/>
    <p:sldId id="315" r:id="rId62"/>
    <p:sldId id="316" r:id="rId63"/>
    <p:sldId id="317" r:id="rId64"/>
    <p:sldId id="318" r:id="rId65"/>
    <p:sldId id="319" r:id="rId66"/>
    <p:sldId id="320" r:id="rId67"/>
    <p:sldId id="321" r:id="rId68"/>
    <p:sldId id="322" r:id="rId69"/>
    <p:sldId id="323" r:id="rId70"/>
    <p:sldId id="338" r:id="rId71"/>
    <p:sldId id="339" r:id="rId72"/>
    <p:sldId id="303" r:id="rId7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6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2D13049-79AF-44BB-84CD-91FF4D094C4E}" type="datetimeFigureOut">
              <a:rPr lang="en-US" smtClean="0"/>
              <a:t>10/31/2014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803638C-0C97-487B-8E24-4EB567654086}" type="slidenum">
              <a:rPr lang="en-US" smtClean="0"/>
              <a:t>‹#›</a:t>
            </a:fld>
            <a:endParaRPr lang="en-US"/>
          </a:p>
        </p:txBody>
      </p:sp>
    </p:spTree>
    <p:extLst>
      <p:ext uri="{BB962C8B-B14F-4D97-AF65-F5344CB8AC3E}">
        <p14:creationId xmlns:p14="http://schemas.microsoft.com/office/powerpoint/2010/main" val="2460698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03638C-0C97-487B-8E24-4EB567654086}" type="slidenum">
              <a:rPr lang="en-US" smtClean="0"/>
              <a:t>11</a:t>
            </a:fld>
            <a:endParaRPr lang="en-US"/>
          </a:p>
        </p:txBody>
      </p:sp>
    </p:spTree>
    <p:extLst>
      <p:ext uri="{BB962C8B-B14F-4D97-AF65-F5344CB8AC3E}">
        <p14:creationId xmlns:p14="http://schemas.microsoft.com/office/powerpoint/2010/main" val="1332853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03638C-0C97-487B-8E24-4EB567654086}" type="slidenum">
              <a:rPr lang="en-US" smtClean="0"/>
              <a:t>31</a:t>
            </a:fld>
            <a:endParaRPr lang="en-US"/>
          </a:p>
        </p:txBody>
      </p:sp>
    </p:spTree>
    <p:extLst>
      <p:ext uri="{BB962C8B-B14F-4D97-AF65-F5344CB8AC3E}">
        <p14:creationId xmlns:p14="http://schemas.microsoft.com/office/powerpoint/2010/main" val="101279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90D218-0A62-4EC9-AF72-254371732627}"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69A1E-545F-4EFE-9C96-97A1EBC96CE1}" type="slidenum">
              <a:rPr lang="en-US" smtClean="0"/>
              <a:t>‹#›</a:t>
            </a:fld>
            <a:endParaRPr lang="en-US"/>
          </a:p>
        </p:txBody>
      </p:sp>
    </p:spTree>
    <p:extLst>
      <p:ext uri="{BB962C8B-B14F-4D97-AF65-F5344CB8AC3E}">
        <p14:creationId xmlns:p14="http://schemas.microsoft.com/office/powerpoint/2010/main" val="2556834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90D218-0A62-4EC9-AF72-254371732627}"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69A1E-545F-4EFE-9C96-97A1EBC96CE1}" type="slidenum">
              <a:rPr lang="en-US" smtClean="0"/>
              <a:t>‹#›</a:t>
            </a:fld>
            <a:endParaRPr lang="en-US"/>
          </a:p>
        </p:txBody>
      </p:sp>
    </p:spTree>
    <p:extLst>
      <p:ext uri="{BB962C8B-B14F-4D97-AF65-F5344CB8AC3E}">
        <p14:creationId xmlns:p14="http://schemas.microsoft.com/office/powerpoint/2010/main" val="386442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90D218-0A62-4EC9-AF72-254371732627}"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69A1E-545F-4EFE-9C96-97A1EBC96CE1}" type="slidenum">
              <a:rPr lang="en-US" smtClean="0"/>
              <a:t>‹#›</a:t>
            </a:fld>
            <a:endParaRPr lang="en-US"/>
          </a:p>
        </p:txBody>
      </p:sp>
    </p:spTree>
    <p:extLst>
      <p:ext uri="{BB962C8B-B14F-4D97-AF65-F5344CB8AC3E}">
        <p14:creationId xmlns:p14="http://schemas.microsoft.com/office/powerpoint/2010/main" val="553479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90D218-0A62-4EC9-AF72-254371732627}"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69A1E-545F-4EFE-9C96-97A1EBC96CE1}" type="slidenum">
              <a:rPr lang="en-US" smtClean="0"/>
              <a:t>‹#›</a:t>
            </a:fld>
            <a:endParaRPr lang="en-US"/>
          </a:p>
        </p:txBody>
      </p:sp>
    </p:spTree>
    <p:extLst>
      <p:ext uri="{BB962C8B-B14F-4D97-AF65-F5344CB8AC3E}">
        <p14:creationId xmlns:p14="http://schemas.microsoft.com/office/powerpoint/2010/main" val="3552897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90D218-0A62-4EC9-AF72-254371732627}"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69A1E-545F-4EFE-9C96-97A1EBC96CE1}" type="slidenum">
              <a:rPr lang="en-US" smtClean="0"/>
              <a:t>‹#›</a:t>
            </a:fld>
            <a:endParaRPr lang="en-US"/>
          </a:p>
        </p:txBody>
      </p:sp>
    </p:spTree>
    <p:extLst>
      <p:ext uri="{BB962C8B-B14F-4D97-AF65-F5344CB8AC3E}">
        <p14:creationId xmlns:p14="http://schemas.microsoft.com/office/powerpoint/2010/main" val="3374305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90D218-0A62-4EC9-AF72-254371732627}" type="datetimeFigureOut">
              <a:rPr lang="en-US" smtClean="0"/>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69A1E-545F-4EFE-9C96-97A1EBC96CE1}" type="slidenum">
              <a:rPr lang="en-US" smtClean="0"/>
              <a:t>‹#›</a:t>
            </a:fld>
            <a:endParaRPr lang="en-US"/>
          </a:p>
        </p:txBody>
      </p:sp>
    </p:spTree>
    <p:extLst>
      <p:ext uri="{BB962C8B-B14F-4D97-AF65-F5344CB8AC3E}">
        <p14:creationId xmlns:p14="http://schemas.microsoft.com/office/powerpoint/2010/main" val="300419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90D218-0A62-4EC9-AF72-254371732627}" type="datetimeFigureOut">
              <a:rPr lang="en-US" smtClean="0"/>
              <a:t>10/31/2014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69A1E-545F-4EFE-9C96-97A1EBC96CE1}" type="slidenum">
              <a:rPr lang="en-US" smtClean="0"/>
              <a:t>‹#›</a:t>
            </a:fld>
            <a:endParaRPr lang="en-US"/>
          </a:p>
        </p:txBody>
      </p:sp>
    </p:spTree>
    <p:extLst>
      <p:ext uri="{BB962C8B-B14F-4D97-AF65-F5344CB8AC3E}">
        <p14:creationId xmlns:p14="http://schemas.microsoft.com/office/powerpoint/2010/main" val="145636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90D218-0A62-4EC9-AF72-254371732627}" type="datetimeFigureOut">
              <a:rPr lang="en-US" smtClean="0"/>
              <a:t>10/31/2014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69A1E-545F-4EFE-9C96-97A1EBC96CE1}" type="slidenum">
              <a:rPr lang="en-US" smtClean="0"/>
              <a:t>‹#›</a:t>
            </a:fld>
            <a:endParaRPr lang="en-US"/>
          </a:p>
        </p:txBody>
      </p:sp>
    </p:spTree>
    <p:extLst>
      <p:ext uri="{BB962C8B-B14F-4D97-AF65-F5344CB8AC3E}">
        <p14:creationId xmlns:p14="http://schemas.microsoft.com/office/powerpoint/2010/main" val="1096472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90D218-0A62-4EC9-AF72-254371732627}" type="datetimeFigureOut">
              <a:rPr lang="en-US" smtClean="0"/>
              <a:t>10/31/2014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69A1E-545F-4EFE-9C96-97A1EBC96CE1}" type="slidenum">
              <a:rPr lang="en-US" smtClean="0"/>
              <a:t>‹#›</a:t>
            </a:fld>
            <a:endParaRPr lang="en-US"/>
          </a:p>
        </p:txBody>
      </p:sp>
    </p:spTree>
    <p:extLst>
      <p:ext uri="{BB962C8B-B14F-4D97-AF65-F5344CB8AC3E}">
        <p14:creationId xmlns:p14="http://schemas.microsoft.com/office/powerpoint/2010/main" val="2011314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90D218-0A62-4EC9-AF72-254371732627}" type="datetimeFigureOut">
              <a:rPr lang="en-US" smtClean="0"/>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69A1E-545F-4EFE-9C96-97A1EBC96CE1}" type="slidenum">
              <a:rPr lang="en-US" smtClean="0"/>
              <a:t>‹#›</a:t>
            </a:fld>
            <a:endParaRPr lang="en-US"/>
          </a:p>
        </p:txBody>
      </p:sp>
    </p:spTree>
    <p:extLst>
      <p:ext uri="{BB962C8B-B14F-4D97-AF65-F5344CB8AC3E}">
        <p14:creationId xmlns:p14="http://schemas.microsoft.com/office/powerpoint/2010/main" val="2052140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90D218-0A62-4EC9-AF72-254371732627}" type="datetimeFigureOut">
              <a:rPr lang="en-US" smtClean="0"/>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69A1E-545F-4EFE-9C96-97A1EBC96CE1}" type="slidenum">
              <a:rPr lang="en-US" smtClean="0"/>
              <a:t>‹#›</a:t>
            </a:fld>
            <a:endParaRPr lang="en-US"/>
          </a:p>
        </p:txBody>
      </p:sp>
    </p:spTree>
    <p:extLst>
      <p:ext uri="{BB962C8B-B14F-4D97-AF65-F5344CB8AC3E}">
        <p14:creationId xmlns:p14="http://schemas.microsoft.com/office/powerpoint/2010/main" val="540877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90D218-0A62-4EC9-AF72-254371732627}" type="datetimeFigureOut">
              <a:rPr lang="en-US" smtClean="0"/>
              <a:t>10/31/2014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69A1E-545F-4EFE-9C96-97A1EBC96CE1}" type="slidenum">
              <a:rPr lang="en-US" smtClean="0"/>
              <a:t>‹#›</a:t>
            </a:fld>
            <a:endParaRPr lang="en-US"/>
          </a:p>
        </p:txBody>
      </p:sp>
    </p:spTree>
    <p:extLst>
      <p:ext uri="{BB962C8B-B14F-4D97-AF65-F5344CB8AC3E}">
        <p14:creationId xmlns:p14="http://schemas.microsoft.com/office/powerpoint/2010/main" val="3115458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hyperlink" Target="http://s3.amazonaws.com/illustrativemathematics/illustration_pdfs/000/000/785/original/illustrative_mathematics_785.pdf?1390750750"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5.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710.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5.xml"/><Relationship Id="rId4" Type="http://schemas.openxmlformats.org/officeDocument/2006/relationships/slide" Target="slide2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160.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141.png"/><Relationship Id="rId4" Type="http://schemas.openxmlformats.org/officeDocument/2006/relationships/image" Target="../media/image131.png"/></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4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0.png"/><Relationship Id="rId4" Type="http://schemas.openxmlformats.org/officeDocument/2006/relationships/image" Target="../media/image110.png"/></Relationships>
</file>

<file path=ppt/slides/_rels/slide27.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5.xml"/><Relationship Id="rId4" Type="http://schemas.openxmlformats.org/officeDocument/2006/relationships/slide" Target="slide36.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5.xml"/><Relationship Id="rId1" Type="http://schemas.openxmlformats.org/officeDocument/2006/relationships/slideLayout" Target="../slideLayouts/slideLayout2.xml"/><Relationship Id="rId4" Type="http://schemas.openxmlformats.org/officeDocument/2006/relationships/slide" Target="slide54.xml"/></Relationships>
</file>

<file path=ppt/slides/_rels/slide3.xml.rels><?xml version="1.0" encoding="UTF-8" standalone="yes"?>
<Relationships xmlns="http://schemas.openxmlformats.org/package/2006/relationships"><Relationship Id="rId8" Type="http://schemas.openxmlformats.org/officeDocument/2006/relationships/slide" Target="slide49.xml"/><Relationship Id="rId3" Type="http://schemas.openxmlformats.org/officeDocument/2006/relationships/slide" Target="slide43.xml"/><Relationship Id="rId7" Type="http://schemas.openxmlformats.org/officeDocument/2006/relationships/slide" Target="slide48.xml"/><Relationship Id="rId2" Type="http://schemas.openxmlformats.org/officeDocument/2006/relationships/slide" Target="slide42.xml"/><Relationship Id="rId1" Type="http://schemas.openxmlformats.org/officeDocument/2006/relationships/slideLayout" Target="../slideLayouts/slideLayout2.xml"/><Relationship Id="rId6" Type="http://schemas.openxmlformats.org/officeDocument/2006/relationships/slide" Target="slide72.xml"/><Relationship Id="rId11" Type="http://schemas.openxmlformats.org/officeDocument/2006/relationships/slide" Target="slide55.xml"/><Relationship Id="rId5" Type="http://schemas.openxmlformats.org/officeDocument/2006/relationships/slide" Target="slide47.xml"/><Relationship Id="rId10" Type="http://schemas.openxmlformats.org/officeDocument/2006/relationships/slide" Target="slide60.xml"/><Relationship Id="rId4" Type="http://schemas.openxmlformats.org/officeDocument/2006/relationships/slide" Target="slide44.xml"/><Relationship Id="rId9"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6.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22.png"/><Relationship Id="rId7" Type="http://schemas.openxmlformats.org/officeDocument/2006/relationships/image" Target="../media/image230.png"/><Relationship Id="rId2" Type="http://schemas.openxmlformats.org/officeDocument/2006/relationships/image" Target="../media/image170.png"/><Relationship Id="rId1" Type="http://schemas.openxmlformats.org/officeDocument/2006/relationships/slideLayout" Target="../slideLayouts/slideLayout2.xml"/><Relationship Id="rId6" Type="http://schemas.openxmlformats.org/officeDocument/2006/relationships/image" Target="../media/image220.png"/><Relationship Id="rId5" Type="http://schemas.openxmlformats.org/officeDocument/2006/relationships/image" Target="../media/image210.png"/><Relationship Id="rId4" Type="http://schemas.openxmlformats.org/officeDocument/2006/relationships/image" Target="../media/image190.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0.png"/><Relationship Id="rId4" Type="http://schemas.openxmlformats.org/officeDocument/2006/relationships/image" Target="../media/image250.png"/></Relationships>
</file>

<file path=ppt/slides/_rels/slide34.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0.png"/><Relationship Id="rId1" Type="http://schemas.openxmlformats.org/officeDocument/2006/relationships/slideLayout" Target="../slideLayouts/slideLayout2.xml"/><Relationship Id="rId6" Type="http://schemas.openxmlformats.org/officeDocument/2006/relationships/image" Target="../media/image310.png"/><Relationship Id="rId5" Type="http://schemas.openxmlformats.org/officeDocument/2006/relationships/image" Target="../media/image300.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image" Target="../media/image30.pn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slide" Target="slide28.xml"/><Relationship Id="rId2" Type="http://schemas.openxmlformats.org/officeDocument/2006/relationships/image" Target="../media/image37.gif"/><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4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CCINSTITUTE@mail.nysed.gov" TargetMode="External"/><Relationship Id="rId2" Type="http://schemas.openxmlformats.org/officeDocument/2006/relationships/hyperlink" Target="http://www.engageny.org/" TargetMode="Externa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hyperlink" Target="http://usny.nysed.gov/rttt/rfp/sa-18/home.html"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hyperlink" Target="http://www.ets.org/Media/Research/pdf/RD_Connections16.pdf"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4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3.png"/><Relationship Id="rId7" Type="http://schemas.openxmlformats.org/officeDocument/2006/relationships/slide" Target="slide19.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slide" Target="slide16.xml"/><Relationship Id="rId11" Type="http://schemas.openxmlformats.org/officeDocument/2006/relationships/slide" Target="slide3.xml"/><Relationship Id="rId5" Type="http://schemas.openxmlformats.org/officeDocument/2006/relationships/slide" Target="slide13.xml"/><Relationship Id="rId10" Type="http://schemas.openxmlformats.org/officeDocument/2006/relationships/image" Target="../media/image4.png"/><Relationship Id="rId4" Type="http://schemas.openxmlformats.org/officeDocument/2006/relationships/slide" Target="slide6.xml"/><Relationship Id="rId9" Type="http://schemas.openxmlformats.org/officeDocument/2006/relationships/slide" Target="slide2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54.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hyperlink" Target="http://www.ccsso.org/CCSS_Forward_State_Resources_and_Success_Stories_to_Implement_the_Common_Core.html" TargetMode="External"/><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0.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72.xml.rels><?xml version="1.0" encoding="UTF-8" standalone="yes"?>
<Relationships xmlns="http://schemas.openxmlformats.org/package/2006/relationships"><Relationship Id="rId3" Type="http://schemas.openxmlformats.org/officeDocument/2006/relationships/hyperlink" Target="mailto:sbrockle@mail.nysed.gov" TargetMode="External"/><Relationship Id="rId2" Type="http://schemas.openxmlformats.org/officeDocument/2006/relationships/hyperlink" Target="mailto:mcahill@mail.nysed.gov" TargetMode="External"/><Relationship Id="rId1" Type="http://schemas.openxmlformats.org/officeDocument/2006/relationships/slideLayout" Target="../slideLayouts/slideLayout2.xml"/><Relationship Id="rId5" Type="http://schemas.openxmlformats.org/officeDocument/2006/relationships/hyperlink" Target="mailto:emscassessinfo@mail.nysed.gov" TargetMode="External"/><Relationship Id="rId4" Type="http://schemas.openxmlformats.org/officeDocument/2006/relationships/hyperlink" Target="mailto:jsvendse@mail.nysed.gov"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2.xml"/><Relationship Id="rId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8600" y="533400"/>
            <a:ext cx="8763000" cy="5592763"/>
          </a:xfrm>
          <a:prstGeom prst="rect">
            <a:avLst/>
          </a:prstGeom>
          <a:ln cmpd="dbl">
            <a:solidFill>
              <a:schemeClr val="accent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Tx/>
              <a:buNone/>
            </a:pPr>
            <a:endParaRPr lang="en-US" altLang="en-US" sz="4000" dirty="0" smtClean="0">
              <a:latin typeface="Calibri" pitchFamily="34" charset="0"/>
            </a:endParaRPr>
          </a:p>
          <a:p>
            <a:pPr algn="ctr">
              <a:buFontTx/>
              <a:buNone/>
            </a:pPr>
            <a:r>
              <a:rPr lang="en-US" altLang="en-US" sz="4000" dirty="0" smtClean="0">
                <a:latin typeface="Calibri" pitchFamily="34" charset="0"/>
              </a:rPr>
              <a:t>An</a:t>
            </a:r>
            <a:r>
              <a:rPr lang="en-US" altLang="en-US" sz="4000" dirty="0" smtClean="0">
                <a:solidFill>
                  <a:schemeClr val="bg2"/>
                </a:solidFill>
                <a:latin typeface="Calibri" pitchFamily="34" charset="0"/>
              </a:rPr>
              <a:t> </a:t>
            </a:r>
            <a:r>
              <a:rPr lang="en-US" altLang="en-US" sz="4000" dirty="0" smtClean="0">
                <a:latin typeface="Calibri" pitchFamily="34" charset="0"/>
              </a:rPr>
              <a:t>Update from the NYSED Offices of Curriculum &amp; Instruction, and Assessment</a:t>
            </a:r>
          </a:p>
          <a:p>
            <a:pPr algn="ctr">
              <a:buFontTx/>
              <a:buNone/>
            </a:pPr>
            <a:r>
              <a:rPr lang="en-US" altLang="en-US" sz="2300" dirty="0" smtClean="0">
                <a:latin typeface="Calibri" pitchFamily="34" charset="0"/>
              </a:rPr>
              <a:t>NYSAMS Leadership Summit</a:t>
            </a:r>
          </a:p>
          <a:p>
            <a:pPr algn="ctr">
              <a:buFontTx/>
              <a:buNone/>
            </a:pPr>
            <a:r>
              <a:rPr lang="en-US" altLang="en-US" sz="2300" dirty="0" smtClean="0">
                <a:latin typeface="Calibri" pitchFamily="34" charset="0"/>
              </a:rPr>
              <a:t>September 2014</a:t>
            </a:r>
          </a:p>
          <a:p>
            <a:pPr algn="ctr">
              <a:buFontTx/>
              <a:buNone/>
            </a:pPr>
            <a:endParaRPr lang="en-US" altLang="en-US" sz="2300" dirty="0" smtClean="0">
              <a:latin typeface="Calibri" pitchFamily="34" charset="0"/>
            </a:endParaRPr>
          </a:p>
          <a:p>
            <a:pPr marL="0" indent="0" algn="ctr">
              <a:buNone/>
            </a:pPr>
            <a:r>
              <a:rPr lang="en-US" altLang="en-US" dirty="0" smtClean="0"/>
              <a:t>Sue Brockley, Mathematics Assistant</a:t>
            </a:r>
          </a:p>
        </p:txBody>
      </p:sp>
      <p:sp>
        <p:nvSpPr>
          <p:cNvPr id="5" name="Footer Placeholder 2"/>
          <p:cNvSpPr txBox="1">
            <a:spLocks/>
          </p:cNvSpPr>
          <p:nvPr/>
        </p:nvSpPr>
        <p:spPr bwMode="auto">
          <a:xfrm>
            <a:off x="0" y="6553200"/>
            <a:ext cx="9144000" cy="304800"/>
          </a:xfrm>
          <a:prstGeom prst="rect">
            <a:avLst/>
          </a:prstGeom>
          <a:solidFill>
            <a:srgbClr val="3D7FA9"/>
          </a:solidFill>
          <a:ln w="9525">
            <a:noFill/>
            <a:miter lim="800000"/>
            <a:headEnd/>
            <a:tailEnd/>
          </a:ln>
          <a:effectLst/>
        </p:spPr>
        <p:txBody>
          <a:bodyPr/>
          <a:lstStyle/>
          <a:p>
            <a:pPr algn="ctr">
              <a:defRPr/>
            </a:pPr>
            <a:r>
              <a:rPr lang="en-US" sz="1400" dirty="0">
                <a:solidFill>
                  <a:schemeClr val="bg1"/>
                </a:solidFill>
                <a:latin typeface="+mj-lt"/>
              </a:rPr>
              <a:t>EngageNY.org</a:t>
            </a:r>
          </a:p>
        </p:txBody>
      </p:sp>
    </p:spTree>
    <p:extLst>
      <p:ext uri="{BB962C8B-B14F-4D97-AF65-F5344CB8AC3E}">
        <p14:creationId xmlns:p14="http://schemas.microsoft.com/office/powerpoint/2010/main" val="1857497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52400"/>
            <a:ext cx="8534400" cy="461665"/>
          </a:xfrm>
          <a:prstGeom prst="rect">
            <a:avLst/>
          </a:prstGeom>
        </p:spPr>
        <p:txBody>
          <a:bodyPr wrap="square">
            <a:spAutoFit/>
          </a:bodyPr>
          <a:lstStyle/>
          <a:p>
            <a:pPr algn="ctr"/>
            <a:r>
              <a:rPr lang="en-US" sz="2400" b="1" dirty="0"/>
              <a:t>Congruence (G-CO)</a:t>
            </a:r>
            <a:endParaRPr lang="en-US" sz="2400" dirty="0"/>
          </a:p>
        </p:txBody>
      </p:sp>
      <p:sp>
        <p:nvSpPr>
          <p:cNvPr id="6" name="Rectangle 5"/>
          <p:cNvSpPr/>
          <p:nvPr/>
        </p:nvSpPr>
        <p:spPr>
          <a:xfrm>
            <a:off x="153924" y="533400"/>
            <a:ext cx="8763000" cy="6247864"/>
          </a:xfrm>
          <a:prstGeom prst="rect">
            <a:avLst/>
          </a:prstGeom>
          <a:ln>
            <a:solidFill>
              <a:schemeClr val="accent1"/>
            </a:solidFill>
          </a:ln>
        </p:spPr>
        <p:txBody>
          <a:bodyPr wrap="square">
            <a:spAutoFit/>
          </a:bodyPr>
          <a:lstStyle/>
          <a:p>
            <a:pPr algn="ctr"/>
            <a:r>
              <a:rPr lang="en-US" b="1" dirty="0"/>
              <a:t>C. Prove geometric theorems</a:t>
            </a:r>
            <a:r>
              <a:rPr lang="en-US" dirty="0" smtClean="0"/>
              <a:t>. </a:t>
            </a:r>
            <a:r>
              <a:rPr lang="en-US" b="1" dirty="0">
                <a:solidFill>
                  <a:schemeClr val="accent1"/>
                </a:solidFill>
              </a:rPr>
              <a:t>(Major)</a:t>
            </a:r>
          </a:p>
          <a:p>
            <a:pPr algn="ctr"/>
            <a:r>
              <a:rPr lang="en-US" dirty="0" smtClean="0"/>
              <a:t> </a:t>
            </a:r>
            <a:endParaRPr lang="en-US" dirty="0"/>
          </a:p>
          <a:p>
            <a:r>
              <a:rPr lang="en-US" b="1" dirty="0"/>
              <a:t>G.CO.C.9 </a:t>
            </a:r>
            <a:r>
              <a:rPr lang="en-US" sz="1400" dirty="0"/>
              <a:t>Prove theorems about lines and angles. </a:t>
            </a:r>
            <a:r>
              <a:rPr lang="en-US" sz="1400" i="1" dirty="0"/>
              <a:t>Theorems include: vertical angles are congruent; when a transversal crosses parallel lines, alternate interior angles are congruent and corresponding angles are congruent; points on a perpendicular bisector of a line segment are exactly those equidistant from the segment’s endpoints. </a:t>
            </a:r>
            <a:endParaRPr lang="en-US" sz="1400" dirty="0"/>
          </a:p>
          <a:p>
            <a:r>
              <a:rPr lang="en-US" b="1" dirty="0"/>
              <a:t>NYSED: </a:t>
            </a:r>
            <a:r>
              <a:rPr lang="en-US" sz="1400" dirty="0">
                <a:solidFill>
                  <a:schemeClr val="accent2"/>
                </a:solidFill>
              </a:rPr>
              <a:t>Theorems</a:t>
            </a:r>
            <a:r>
              <a:rPr lang="en-US" sz="1400" dirty="0"/>
              <a:t> include but are not limited to the listed theorems. </a:t>
            </a:r>
            <a:r>
              <a:rPr lang="en-US" sz="1400" dirty="0" smtClean="0"/>
              <a:t>Example</a:t>
            </a:r>
            <a:r>
              <a:rPr lang="en-US" sz="1400" dirty="0"/>
              <a:t>: theorems that involve complementary or supplementary angles</a:t>
            </a:r>
            <a:r>
              <a:rPr lang="en-US" sz="1400" dirty="0" smtClean="0"/>
              <a:t>.  </a:t>
            </a:r>
          </a:p>
          <a:p>
            <a:endParaRPr lang="en-US" b="1" dirty="0" smtClean="0"/>
          </a:p>
          <a:p>
            <a:r>
              <a:rPr lang="en-US" b="1" dirty="0" smtClean="0"/>
              <a:t>G.CO.C.10 </a:t>
            </a:r>
            <a:r>
              <a:rPr lang="en-US" sz="1400" dirty="0"/>
              <a:t>Prove theorems about triangles. </a:t>
            </a:r>
            <a:r>
              <a:rPr lang="en-US" sz="1400" i="1" dirty="0"/>
              <a:t>Theorems include: measures of interior angles of a triangle sum to 180°; base angles of isosceles triangles are congruent; the segment joining midpoints of two sides of a triangle is parallel to the third side and half the length; the medians of a triangle meet at a point. </a:t>
            </a:r>
            <a:endParaRPr lang="en-US" sz="1400" dirty="0"/>
          </a:p>
          <a:p>
            <a:r>
              <a:rPr lang="en-US" b="1" dirty="0"/>
              <a:t>NYSED: </a:t>
            </a:r>
            <a:r>
              <a:rPr lang="en-US" sz="1400" dirty="0">
                <a:solidFill>
                  <a:schemeClr val="accent2"/>
                </a:solidFill>
              </a:rPr>
              <a:t>Theorems</a:t>
            </a:r>
            <a:r>
              <a:rPr lang="en-US" sz="1400" dirty="0"/>
              <a:t> include but are not limited to the listed theorems. </a:t>
            </a:r>
          </a:p>
          <a:p>
            <a:r>
              <a:rPr lang="en-US" sz="1400" dirty="0"/>
              <a:t>Example: an exterior angle of a triangle is equal to the sum of the two non‐adjacent interior angles of the triangle. </a:t>
            </a:r>
            <a:endParaRPr lang="en-US" sz="1400" dirty="0" smtClean="0"/>
          </a:p>
          <a:p>
            <a:endParaRPr lang="en-US" sz="1400" dirty="0"/>
          </a:p>
          <a:p>
            <a:r>
              <a:rPr lang="en-US" b="1" dirty="0"/>
              <a:t>G.CO.C.11 </a:t>
            </a:r>
            <a:r>
              <a:rPr lang="en-US" sz="1400" dirty="0"/>
              <a:t>Prove theorems about </a:t>
            </a:r>
            <a:r>
              <a:rPr lang="en-US" sz="1400" dirty="0" smtClean="0"/>
              <a:t>parallelograms (</a:t>
            </a:r>
            <a:r>
              <a:rPr lang="en-US" sz="1400" dirty="0" smtClean="0">
                <a:solidFill>
                  <a:schemeClr val="accent2"/>
                </a:solidFill>
              </a:rPr>
              <a:t>trapezoids</a:t>
            </a:r>
            <a:r>
              <a:rPr lang="en-US" sz="1400" dirty="0" smtClean="0"/>
              <a:t>). </a:t>
            </a:r>
            <a:r>
              <a:rPr lang="en-US" sz="1400" i="1" dirty="0"/>
              <a:t>Theorems include: opposite sides are congruent, opposite angles are congruent, the diagonals of a parallelogram bisect each other, and conversely, rectangles are parallelograms with congruent diagonals. </a:t>
            </a:r>
            <a:endParaRPr lang="en-US" sz="1400" dirty="0"/>
          </a:p>
          <a:p>
            <a:r>
              <a:rPr lang="en-US" b="1" dirty="0"/>
              <a:t>NYSED: </a:t>
            </a:r>
            <a:r>
              <a:rPr lang="en-US" sz="1400" dirty="0">
                <a:solidFill>
                  <a:schemeClr val="accent2"/>
                </a:solidFill>
              </a:rPr>
              <a:t>Theorems</a:t>
            </a:r>
            <a:r>
              <a:rPr lang="en-US" sz="1400" dirty="0"/>
              <a:t> include but are not limited to the listed theorems. </a:t>
            </a:r>
          </a:p>
          <a:p>
            <a:r>
              <a:rPr lang="en-US" sz="1400" dirty="0"/>
              <a:t>Example: rhombus is a parallelogram with perpendicular diagonals</a:t>
            </a:r>
            <a:r>
              <a:rPr lang="en-US" sz="1400" dirty="0" smtClean="0"/>
              <a:t>.</a:t>
            </a:r>
          </a:p>
          <a:p>
            <a:r>
              <a:rPr lang="en-US" sz="1400" dirty="0" smtClean="0"/>
              <a:t> </a:t>
            </a:r>
            <a:endParaRPr lang="en-US" sz="1400" dirty="0"/>
          </a:p>
          <a:p>
            <a:r>
              <a:rPr lang="en-US" sz="1400" dirty="0" smtClean="0">
                <a:solidFill>
                  <a:schemeClr val="accent2"/>
                </a:solidFill>
              </a:rPr>
              <a:t>These theorems need not be grand theorems, but rather any non-obvious statement that can be justified on the basis of previously established statements. </a:t>
            </a:r>
            <a:r>
              <a:rPr lang="en-US" sz="1400" dirty="0">
                <a:solidFill>
                  <a:schemeClr val="accent2"/>
                </a:solidFill>
              </a:rPr>
              <a:t>	</a:t>
            </a:r>
            <a:r>
              <a:rPr lang="en-US" sz="1400" dirty="0" smtClean="0">
                <a:solidFill>
                  <a:schemeClr val="accent2"/>
                </a:solidFill>
              </a:rPr>
              <a:t>Proof by contradiction, valid method of proof. </a:t>
            </a:r>
          </a:p>
          <a:p>
            <a:endParaRPr lang="en-US" sz="1400" dirty="0">
              <a:solidFill>
                <a:schemeClr val="accent2"/>
              </a:solidFill>
            </a:endParaRPr>
          </a:p>
          <a:p>
            <a:r>
              <a:rPr lang="en-US" sz="1400" dirty="0" smtClean="0">
                <a:solidFill>
                  <a:schemeClr val="accent2"/>
                </a:solidFill>
              </a:rPr>
              <a:t>Algebraic problems using theorems- link to G.SRT.B.5: </a:t>
            </a:r>
            <a:r>
              <a:rPr lang="en-US" sz="1400" dirty="0" smtClean="0"/>
              <a:t>Use </a:t>
            </a:r>
            <a:r>
              <a:rPr lang="en-US" sz="1400" b="1" dirty="0"/>
              <a:t>congruence</a:t>
            </a:r>
            <a:r>
              <a:rPr lang="en-US" sz="1400" dirty="0"/>
              <a:t> and similarity </a:t>
            </a:r>
            <a:r>
              <a:rPr lang="en-US" sz="1400" b="1" dirty="0"/>
              <a:t>criteria</a:t>
            </a:r>
            <a:r>
              <a:rPr lang="en-US" sz="1400" dirty="0"/>
              <a:t> for triangles to </a:t>
            </a:r>
            <a:r>
              <a:rPr lang="en-US" sz="1400" dirty="0">
                <a:solidFill>
                  <a:srgbClr val="C00000"/>
                </a:solidFill>
              </a:rPr>
              <a:t>solve problems</a:t>
            </a:r>
            <a:r>
              <a:rPr lang="en-US" sz="1400" dirty="0"/>
              <a:t> and to prove relationships in geometric figures. </a:t>
            </a:r>
          </a:p>
          <a:p>
            <a:endParaRPr lang="en-US" sz="1400" dirty="0">
              <a:solidFill>
                <a:schemeClr val="accent2"/>
              </a:solidFill>
            </a:endParaRPr>
          </a:p>
        </p:txBody>
      </p:sp>
    </p:spTree>
    <p:extLst>
      <p:ext uri="{BB962C8B-B14F-4D97-AF65-F5344CB8AC3E}">
        <p14:creationId xmlns:p14="http://schemas.microsoft.com/office/powerpoint/2010/main" val="998254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413657" y="4666488"/>
                <a:ext cx="7772400" cy="923330"/>
              </a:xfrm>
              <a:prstGeom prst="rect">
                <a:avLst/>
              </a:prstGeom>
              <a:ln>
                <a:noFill/>
              </a:ln>
            </p:spPr>
            <p:txBody>
              <a:bodyPr wrap="square">
                <a:spAutoFit/>
              </a:bodyPr>
              <a:lstStyle/>
              <a:p>
                <a:r>
                  <a:rPr lang="en-US" dirty="0" smtClean="0"/>
                  <a:t>Prove that in </a:t>
                </a:r>
                <a:r>
                  <a:rPr lang="en-US" dirty="0"/>
                  <a:t>an isosceles trapezoid </a:t>
                </a:r>
                <a:r>
                  <a:rPr lang="en-US" dirty="0" smtClean="0"/>
                  <a:t>with AD</a:t>
                </a:r>
                <a14:m>
                  <m:oMath xmlns:m="http://schemas.openxmlformats.org/officeDocument/2006/math">
                    <m:r>
                      <a:rPr lang="en-US" i="1" smtClean="0">
                        <a:latin typeface="Cambria Math"/>
                        <a:ea typeface="Cambria Math"/>
                      </a:rPr>
                      <m:t>≅</m:t>
                    </m:r>
                  </m:oMath>
                </a14:m>
                <a:r>
                  <a:rPr lang="en-US" dirty="0" smtClean="0"/>
                  <a:t> BC , the </a:t>
                </a:r>
                <a:r>
                  <a:rPr lang="en-US" dirty="0"/>
                  <a:t>straight line which passes through the diagonals intersection parallel to the bases bisects the angle between the diagonals. </a:t>
                </a:r>
              </a:p>
            </p:txBody>
          </p:sp>
        </mc:Choice>
        <mc:Fallback xmlns="">
          <p:sp>
            <p:nvSpPr>
              <p:cNvPr id="4" name="Rectangle 3"/>
              <p:cNvSpPr>
                <a:spLocks noRot="1" noChangeAspect="1" noMove="1" noResize="1" noEditPoints="1" noAdjustHandles="1" noChangeArrowheads="1" noChangeShapeType="1" noTextEdit="1"/>
              </p:cNvSpPr>
              <p:nvPr/>
            </p:nvSpPr>
            <p:spPr>
              <a:xfrm>
                <a:off x="413657" y="4666488"/>
                <a:ext cx="7772400" cy="923330"/>
              </a:xfrm>
              <a:prstGeom prst="rect">
                <a:avLst/>
              </a:prstGeom>
              <a:blipFill rotWithShape="1">
                <a:blip r:embed="rId3"/>
                <a:stretch>
                  <a:fillRect l="-706" t="-3311" b="-9272"/>
                </a:stretch>
              </a:blipFill>
              <a:ln>
                <a:noFill/>
              </a:ln>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828" y="5281208"/>
            <a:ext cx="2743200" cy="1543050"/>
          </a:xfrm>
          <a:prstGeom prst="rect">
            <a:avLst/>
          </a:prstGeom>
        </p:spPr>
      </p:pic>
      <p:cxnSp>
        <p:nvCxnSpPr>
          <p:cNvPr id="7" name="Straight Connector 6"/>
          <p:cNvCxnSpPr/>
          <p:nvPr/>
        </p:nvCxnSpPr>
        <p:spPr>
          <a:xfrm>
            <a:off x="4267828" y="4663440"/>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693024" y="466648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04800" y="152400"/>
            <a:ext cx="6096000" cy="2031325"/>
          </a:xfrm>
          <a:prstGeom prst="rect">
            <a:avLst/>
          </a:prstGeom>
          <a:noFill/>
          <a:ln>
            <a:solidFill>
              <a:schemeClr val="accent1">
                <a:shade val="50000"/>
              </a:schemeClr>
            </a:solidFill>
          </a:ln>
        </p:spPr>
        <p:txBody>
          <a:bodyPr wrap="square" rtlCol="0">
            <a:spAutoFit/>
          </a:bodyPr>
          <a:lstStyle/>
          <a:p>
            <a:r>
              <a:rPr lang="en-US" dirty="0" smtClean="0"/>
              <a:t>Use transformational geometry to prove simple angle theorems…</a:t>
            </a:r>
          </a:p>
          <a:p>
            <a:r>
              <a:rPr lang="en-US" dirty="0" smtClean="0"/>
              <a:t>The congruence of vertical angles (rotations)</a:t>
            </a:r>
          </a:p>
          <a:p>
            <a:r>
              <a:rPr lang="en-US" dirty="0" smtClean="0"/>
              <a:t>If two parallel lines are cut by a transversal, then the corresponding angles are congruent. (translations)</a:t>
            </a:r>
          </a:p>
          <a:p>
            <a:endParaRPr lang="en-US" dirty="0"/>
          </a:p>
          <a:p>
            <a:r>
              <a:rPr lang="en-US" dirty="0" smtClean="0"/>
              <a:t>The sum of the angles of a triangle is 180.</a:t>
            </a:r>
            <a:endParaRPr lang="en-US" dirty="0"/>
          </a:p>
        </p:txBody>
      </p:sp>
      <p:sp>
        <p:nvSpPr>
          <p:cNvPr id="3" name="Isosceles Triangle 2"/>
          <p:cNvSpPr/>
          <p:nvPr/>
        </p:nvSpPr>
        <p:spPr>
          <a:xfrm>
            <a:off x="686428" y="2486025"/>
            <a:ext cx="2667000" cy="1181100"/>
          </a:xfrm>
          <a:prstGeom prst="triangle">
            <a:avLst>
              <a:gd name="adj" fmla="val 2440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26636" y="3335631"/>
            <a:ext cx="228600" cy="369332"/>
          </a:xfrm>
          <a:prstGeom prst="rect">
            <a:avLst/>
          </a:prstGeom>
          <a:noFill/>
        </p:spPr>
        <p:txBody>
          <a:bodyPr wrap="square" rtlCol="0">
            <a:spAutoFit/>
          </a:bodyPr>
          <a:lstStyle/>
          <a:p>
            <a:r>
              <a:rPr lang="en-US" dirty="0" smtClean="0"/>
              <a:t>1</a:t>
            </a:r>
            <a:endParaRPr lang="en-US" dirty="0"/>
          </a:p>
        </p:txBody>
      </p:sp>
      <p:sp>
        <p:nvSpPr>
          <p:cNvPr id="10" name="TextBox 9"/>
          <p:cNvSpPr txBox="1"/>
          <p:nvPr/>
        </p:nvSpPr>
        <p:spPr>
          <a:xfrm>
            <a:off x="2667628" y="3335631"/>
            <a:ext cx="292608" cy="369332"/>
          </a:xfrm>
          <a:prstGeom prst="rect">
            <a:avLst/>
          </a:prstGeom>
          <a:noFill/>
        </p:spPr>
        <p:txBody>
          <a:bodyPr wrap="square" rtlCol="0">
            <a:spAutoFit/>
          </a:bodyPr>
          <a:lstStyle/>
          <a:p>
            <a:r>
              <a:rPr lang="en-US" dirty="0" smtClean="0"/>
              <a:t>2</a:t>
            </a:r>
            <a:endParaRPr lang="en-US" dirty="0"/>
          </a:p>
        </p:txBody>
      </p:sp>
      <p:sp>
        <p:nvSpPr>
          <p:cNvPr id="11" name="TextBox 10"/>
          <p:cNvSpPr txBox="1"/>
          <p:nvPr/>
        </p:nvSpPr>
        <p:spPr>
          <a:xfrm>
            <a:off x="1219828" y="2587871"/>
            <a:ext cx="411480" cy="369332"/>
          </a:xfrm>
          <a:prstGeom prst="rect">
            <a:avLst/>
          </a:prstGeom>
          <a:noFill/>
        </p:spPr>
        <p:txBody>
          <a:bodyPr wrap="square" rtlCol="0">
            <a:spAutoFit/>
          </a:bodyPr>
          <a:lstStyle/>
          <a:p>
            <a:r>
              <a:rPr lang="en-US" dirty="0" smtClean="0"/>
              <a:t>3</a:t>
            </a:r>
            <a:endParaRPr lang="en-US" dirty="0"/>
          </a:p>
        </p:txBody>
      </p:sp>
      <p:sp>
        <p:nvSpPr>
          <p:cNvPr id="12" name="TextBox 11"/>
          <p:cNvSpPr txBox="1"/>
          <p:nvPr/>
        </p:nvSpPr>
        <p:spPr>
          <a:xfrm>
            <a:off x="457828" y="3667125"/>
            <a:ext cx="304800" cy="368546"/>
          </a:xfrm>
          <a:prstGeom prst="rect">
            <a:avLst/>
          </a:prstGeom>
          <a:noFill/>
        </p:spPr>
        <p:txBody>
          <a:bodyPr wrap="square" rtlCol="0">
            <a:spAutoFit/>
          </a:bodyPr>
          <a:lstStyle/>
          <a:p>
            <a:r>
              <a:rPr lang="en-US" dirty="0" smtClean="0"/>
              <a:t>A</a:t>
            </a:r>
            <a:endParaRPr lang="en-US" dirty="0"/>
          </a:p>
        </p:txBody>
      </p:sp>
      <p:sp>
        <p:nvSpPr>
          <p:cNvPr id="13" name="TextBox 12"/>
          <p:cNvSpPr txBox="1"/>
          <p:nvPr/>
        </p:nvSpPr>
        <p:spPr>
          <a:xfrm>
            <a:off x="3437248" y="3704963"/>
            <a:ext cx="228600" cy="369332"/>
          </a:xfrm>
          <a:prstGeom prst="rect">
            <a:avLst/>
          </a:prstGeom>
          <a:noFill/>
        </p:spPr>
        <p:txBody>
          <a:bodyPr wrap="square" rtlCol="0">
            <a:spAutoFit/>
          </a:bodyPr>
          <a:lstStyle/>
          <a:p>
            <a:r>
              <a:rPr lang="en-US" dirty="0" smtClean="0"/>
              <a:t>B</a:t>
            </a:r>
            <a:endParaRPr lang="en-US" dirty="0"/>
          </a:p>
        </p:txBody>
      </p:sp>
      <p:sp>
        <p:nvSpPr>
          <p:cNvPr id="14" name="TextBox 13"/>
          <p:cNvSpPr txBox="1"/>
          <p:nvPr/>
        </p:nvSpPr>
        <p:spPr>
          <a:xfrm>
            <a:off x="940936" y="2301359"/>
            <a:ext cx="685800" cy="369332"/>
          </a:xfrm>
          <a:prstGeom prst="rect">
            <a:avLst/>
          </a:prstGeom>
          <a:noFill/>
        </p:spPr>
        <p:txBody>
          <a:bodyPr wrap="square" rtlCol="0">
            <a:spAutoFit/>
          </a:bodyPr>
          <a:lstStyle/>
          <a:p>
            <a:r>
              <a:rPr lang="en-US" dirty="0" smtClean="0"/>
              <a:t>C</a:t>
            </a:r>
            <a:endParaRPr lang="en-US" dirty="0"/>
          </a:p>
        </p:txBody>
      </p:sp>
      <p:sp>
        <p:nvSpPr>
          <p:cNvPr id="15" name="Isosceles Triangle 14"/>
          <p:cNvSpPr/>
          <p:nvPr/>
        </p:nvSpPr>
        <p:spPr>
          <a:xfrm>
            <a:off x="3353428" y="2486025"/>
            <a:ext cx="2667000" cy="1181100"/>
          </a:xfrm>
          <a:prstGeom prst="triangle">
            <a:avLst>
              <a:gd name="adj" fmla="val 2440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096628" y="3674352"/>
            <a:ext cx="381000" cy="369332"/>
          </a:xfrm>
          <a:prstGeom prst="rect">
            <a:avLst/>
          </a:prstGeom>
          <a:noFill/>
        </p:spPr>
        <p:txBody>
          <a:bodyPr wrap="square" rtlCol="0">
            <a:spAutoFit/>
          </a:bodyPr>
          <a:lstStyle/>
          <a:p>
            <a:r>
              <a:rPr lang="en-US" dirty="0" smtClean="0"/>
              <a:t>B’</a:t>
            </a:r>
            <a:endParaRPr lang="en-US" dirty="0"/>
          </a:p>
        </p:txBody>
      </p:sp>
      <p:sp>
        <p:nvSpPr>
          <p:cNvPr id="17" name="TextBox 16"/>
          <p:cNvSpPr txBox="1"/>
          <p:nvPr/>
        </p:nvSpPr>
        <p:spPr>
          <a:xfrm>
            <a:off x="4007224" y="2227254"/>
            <a:ext cx="685800" cy="369332"/>
          </a:xfrm>
          <a:prstGeom prst="rect">
            <a:avLst/>
          </a:prstGeom>
          <a:noFill/>
        </p:spPr>
        <p:txBody>
          <a:bodyPr wrap="square" rtlCol="0">
            <a:spAutoFit/>
          </a:bodyPr>
          <a:lstStyle/>
          <a:p>
            <a:r>
              <a:rPr lang="en-US" dirty="0" smtClean="0"/>
              <a:t>C’</a:t>
            </a:r>
            <a:endParaRPr lang="en-US" dirty="0"/>
          </a:p>
        </p:txBody>
      </p:sp>
      <p:sp>
        <p:nvSpPr>
          <p:cNvPr id="18" name="TextBox 17"/>
          <p:cNvSpPr txBox="1"/>
          <p:nvPr/>
        </p:nvSpPr>
        <p:spPr>
          <a:xfrm>
            <a:off x="3124828" y="3261241"/>
            <a:ext cx="228600" cy="369332"/>
          </a:xfrm>
          <a:prstGeom prst="rect">
            <a:avLst/>
          </a:prstGeom>
          <a:noFill/>
        </p:spPr>
        <p:txBody>
          <a:bodyPr wrap="square" rtlCol="0">
            <a:spAutoFit/>
          </a:bodyPr>
          <a:lstStyle/>
          <a:p>
            <a:r>
              <a:rPr lang="en-US" dirty="0" smtClean="0"/>
              <a:t>4</a:t>
            </a:r>
            <a:endParaRPr lang="en-US" dirty="0"/>
          </a:p>
        </p:txBody>
      </p:sp>
      <p:sp>
        <p:nvSpPr>
          <p:cNvPr id="19" name="TextBox 18"/>
          <p:cNvSpPr txBox="1"/>
          <p:nvPr/>
        </p:nvSpPr>
        <p:spPr>
          <a:xfrm>
            <a:off x="3551548" y="3317605"/>
            <a:ext cx="297180" cy="369332"/>
          </a:xfrm>
          <a:prstGeom prst="rect">
            <a:avLst/>
          </a:prstGeom>
          <a:noFill/>
        </p:spPr>
        <p:txBody>
          <a:bodyPr wrap="square" rtlCol="0">
            <a:spAutoFit/>
          </a:bodyPr>
          <a:lstStyle/>
          <a:p>
            <a:r>
              <a:rPr lang="en-US" dirty="0" smtClean="0"/>
              <a:t>5</a:t>
            </a:r>
            <a:endParaRPr lang="en-US" dirty="0"/>
          </a:p>
        </p:txBody>
      </p:sp>
      <p:cxnSp>
        <p:nvCxnSpPr>
          <p:cNvPr id="21" name="Straight Arrow Connector 20"/>
          <p:cNvCxnSpPr/>
          <p:nvPr/>
        </p:nvCxnSpPr>
        <p:spPr>
          <a:xfrm>
            <a:off x="723004" y="4027658"/>
            <a:ext cx="2564892" cy="80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Isosceles Triangle 8"/>
          <p:cNvSpPr/>
          <p:nvPr/>
        </p:nvSpPr>
        <p:spPr>
          <a:xfrm>
            <a:off x="7010400" y="1802451"/>
            <a:ext cx="1904999" cy="1218938"/>
          </a:xfrm>
          <a:prstGeom prst="triangle">
            <a:avLst>
              <a:gd name="adj" fmla="val 3013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a:off x="6629398" y="1794390"/>
            <a:ext cx="1904999"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7286790" y="1810512"/>
            <a:ext cx="174714" cy="246888"/>
          </a:xfrm>
          <a:custGeom>
            <a:avLst/>
            <a:gdLst>
              <a:gd name="connsiteX0" fmla="*/ 46698 w 174714"/>
              <a:gd name="connsiteY0" fmla="*/ 0 h 246888"/>
              <a:gd name="connsiteX1" fmla="*/ 10122 w 174714"/>
              <a:gd name="connsiteY1" fmla="*/ 45720 h 246888"/>
              <a:gd name="connsiteX2" fmla="*/ 10122 w 174714"/>
              <a:gd name="connsiteY2" fmla="*/ 182880 h 246888"/>
              <a:gd name="connsiteX3" fmla="*/ 19266 w 174714"/>
              <a:gd name="connsiteY3" fmla="*/ 210312 h 246888"/>
              <a:gd name="connsiteX4" fmla="*/ 46698 w 174714"/>
              <a:gd name="connsiteY4" fmla="*/ 228600 h 246888"/>
              <a:gd name="connsiteX5" fmla="*/ 101562 w 174714"/>
              <a:gd name="connsiteY5" fmla="*/ 246888 h 246888"/>
              <a:gd name="connsiteX6" fmla="*/ 174714 w 174714"/>
              <a:gd name="connsiteY6" fmla="*/ 219456 h 246888"/>
              <a:gd name="connsiteX7" fmla="*/ 174714 w 174714"/>
              <a:gd name="connsiteY7" fmla="*/ 201168 h 24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714" h="246888">
                <a:moveTo>
                  <a:pt x="46698" y="0"/>
                </a:moveTo>
                <a:cubicBezTo>
                  <a:pt x="34506" y="15240"/>
                  <a:pt x="16686" y="27340"/>
                  <a:pt x="10122" y="45720"/>
                </a:cubicBezTo>
                <a:cubicBezTo>
                  <a:pt x="-6389" y="91952"/>
                  <a:pt x="14" y="137394"/>
                  <a:pt x="10122" y="182880"/>
                </a:cubicBezTo>
                <a:cubicBezTo>
                  <a:pt x="12213" y="192289"/>
                  <a:pt x="13245" y="202786"/>
                  <a:pt x="19266" y="210312"/>
                </a:cubicBezTo>
                <a:cubicBezTo>
                  <a:pt x="26131" y="218894"/>
                  <a:pt x="36655" y="224137"/>
                  <a:pt x="46698" y="228600"/>
                </a:cubicBezTo>
                <a:cubicBezTo>
                  <a:pt x="64314" y="236429"/>
                  <a:pt x="101562" y="246888"/>
                  <a:pt x="101562" y="246888"/>
                </a:cubicBezTo>
                <a:cubicBezTo>
                  <a:pt x="121972" y="241785"/>
                  <a:pt x="158775" y="235395"/>
                  <a:pt x="174714" y="219456"/>
                </a:cubicBezTo>
                <a:lnTo>
                  <a:pt x="174714" y="201168"/>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7168896" y="2706624"/>
            <a:ext cx="176489" cy="313781"/>
          </a:xfrm>
          <a:custGeom>
            <a:avLst/>
            <a:gdLst>
              <a:gd name="connsiteX0" fmla="*/ 0 w 176489"/>
              <a:gd name="connsiteY0" fmla="*/ 18288 h 313781"/>
              <a:gd name="connsiteX1" fmla="*/ 45720 w 176489"/>
              <a:gd name="connsiteY1" fmla="*/ 0 h 313781"/>
              <a:gd name="connsiteX2" fmla="*/ 100584 w 176489"/>
              <a:gd name="connsiteY2" fmla="*/ 18288 h 313781"/>
              <a:gd name="connsiteX3" fmla="*/ 137160 w 176489"/>
              <a:gd name="connsiteY3" fmla="*/ 54864 h 313781"/>
              <a:gd name="connsiteX4" fmla="*/ 164592 w 176489"/>
              <a:gd name="connsiteY4" fmla="*/ 128016 h 313781"/>
              <a:gd name="connsiteX5" fmla="*/ 164592 w 176489"/>
              <a:gd name="connsiteY5" fmla="*/ 310896 h 313781"/>
              <a:gd name="connsiteX6" fmla="*/ 137160 w 176489"/>
              <a:gd name="connsiteY6" fmla="*/ 301752 h 313781"/>
              <a:gd name="connsiteX7" fmla="*/ 100584 w 176489"/>
              <a:gd name="connsiteY7" fmla="*/ 274320 h 31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489" h="313781">
                <a:moveTo>
                  <a:pt x="0" y="18288"/>
                </a:moveTo>
                <a:cubicBezTo>
                  <a:pt x="15240" y="12192"/>
                  <a:pt x="29306" y="0"/>
                  <a:pt x="45720" y="0"/>
                </a:cubicBezTo>
                <a:cubicBezTo>
                  <a:pt x="64997" y="0"/>
                  <a:pt x="100584" y="18288"/>
                  <a:pt x="100584" y="18288"/>
                </a:cubicBezTo>
                <a:cubicBezTo>
                  <a:pt x="112776" y="30480"/>
                  <a:pt x="127596" y="40518"/>
                  <a:pt x="137160" y="54864"/>
                </a:cubicBezTo>
                <a:cubicBezTo>
                  <a:pt x="144449" y="65798"/>
                  <a:pt x="158818" y="110695"/>
                  <a:pt x="164592" y="128016"/>
                </a:cubicBezTo>
                <a:cubicBezTo>
                  <a:pt x="173501" y="190377"/>
                  <a:pt x="186186" y="246114"/>
                  <a:pt x="164592" y="310896"/>
                </a:cubicBezTo>
                <a:cubicBezTo>
                  <a:pt x="161544" y="320040"/>
                  <a:pt x="146304" y="304800"/>
                  <a:pt x="137160" y="301752"/>
                </a:cubicBezTo>
                <a:cubicBezTo>
                  <a:pt x="115491" y="269248"/>
                  <a:pt x="129862" y="274320"/>
                  <a:pt x="100584" y="27432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7807009" y="1808605"/>
            <a:ext cx="121438" cy="193931"/>
          </a:xfrm>
          <a:custGeom>
            <a:avLst/>
            <a:gdLst>
              <a:gd name="connsiteX0" fmla="*/ 120839 w 121438"/>
              <a:gd name="connsiteY0" fmla="*/ 1907 h 193931"/>
              <a:gd name="connsiteX1" fmla="*/ 111695 w 121438"/>
              <a:gd name="connsiteY1" fmla="*/ 56771 h 193931"/>
              <a:gd name="connsiteX2" fmla="*/ 111695 w 121438"/>
              <a:gd name="connsiteY2" fmla="*/ 120779 h 193931"/>
              <a:gd name="connsiteX3" fmla="*/ 84263 w 121438"/>
              <a:gd name="connsiteY3" fmla="*/ 139067 h 193931"/>
              <a:gd name="connsiteX4" fmla="*/ 29399 w 121438"/>
              <a:gd name="connsiteY4" fmla="*/ 184787 h 193931"/>
              <a:gd name="connsiteX5" fmla="*/ 1967 w 121438"/>
              <a:gd name="connsiteY5" fmla="*/ 193931 h 193931"/>
              <a:gd name="connsiteX6" fmla="*/ 38543 w 121438"/>
              <a:gd name="connsiteY6" fmla="*/ 184787 h 193931"/>
              <a:gd name="connsiteX7" fmla="*/ 102551 w 121438"/>
              <a:gd name="connsiteY7" fmla="*/ 120779 h 193931"/>
              <a:gd name="connsiteX8" fmla="*/ 93407 w 121438"/>
              <a:gd name="connsiteY8" fmla="*/ 29339 h 193931"/>
              <a:gd name="connsiteX9" fmla="*/ 120839 w 121438"/>
              <a:gd name="connsiteY9" fmla="*/ 1907 h 19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438" h="193931">
                <a:moveTo>
                  <a:pt x="120839" y="1907"/>
                </a:moveTo>
                <a:cubicBezTo>
                  <a:pt x="123887" y="6479"/>
                  <a:pt x="111695" y="38231"/>
                  <a:pt x="111695" y="56771"/>
                </a:cubicBezTo>
                <a:cubicBezTo>
                  <a:pt x="111695" y="87118"/>
                  <a:pt x="133619" y="93374"/>
                  <a:pt x="111695" y="120779"/>
                </a:cubicBezTo>
                <a:cubicBezTo>
                  <a:pt x="104830" y="129361"/>
                  <a:pt x="92706" y="132032"/>
                  <a:pt x="84263" y="139067"/>
                </a:cubicBezTo>
                <a:cubicBezTo>
                  <a:pt x="53929" y="164346"/>
                  <a:pt x="63453" y="167760"/>
                  <a:pt x="29399" y="184787"/>
                </a:cubicBezTo>
                <a:cubicBezTo>
                  <a:pt x="20778" y="189098"/>
                  <a:pt x="-7672" y="193931"/>
                  <a:pt x="1967" y="193931"/>
                </a:cubicBezTo>
                <a:cubicBezTo>
                  <a:pt x="14534" y="193931"/>
                  <a:pt x="26351" y="187835"/>
                  <a:pt x="38543" y="184787"/>
                </a:cubicBezTo>
                <a:cubicBezTo>
                  <a:pt x="101427" y="142864"/>
                  <a:pt x="86456" y="169063"/>
                  <a:pt x="102551" y="120779"/>
                </a:cubicBezTo>
                <a:cubicBezTo>
                  <a:pt x="99503" y="90299"/>
                  <a:pt x="98065" y="59615"/>
                  <a:pt x="93407" y="29339"/>
                </a:cubicBezTo>
                <a:cubicBezTo>
                  <a:pt x="88742" y="-985"/>
                  <a:pt x="117791" y="-2665"/>
                  <a:pt x="120839" y="190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7927848" y="1810512"/>
            <a:ext cx="137160" cy="292608"/>
          </a:xfrm>
          <a:custGeom>
            <a:avLst/>
            <a:gdLst>
              <a:gd name="connsiteX0" fmla="*/ 73152 w 137160"/>
              <a:gd name="connsiteY0" fmla="*/ 0 h 292608"/>
              <a:gd name="connsiteX1" fmla="*/ 118872 w 137160"/>
              <a:gd name="connsiteY1" fmla="*/ 36576 h 292608"/>
              <a:gd name="connsiteX2" fmla="*/ 128016 w 137160"/>
              <a:gd name="connsiteY2" fmla="*/ 91440 h 292608"/>
              <a:gd name="connsiteX3" fmla="*/ 137160 w 137160"/>
              <a:gd name="connsiteY3" fmla="*/ 128016 h 292608"/>
              <a:gd name="connsiteX4" fmla="*/ 128016 w 137160"/>
              <a:gd name="connsiteY4" fmla="*/ 164592 h 292608"/>
              <a:gd name="connsiteX5" fmla="*/ 100584 w 137160"/>
              <a:gd name="connsiteY5" fmla="*/ 201168 h 292608"/>
              <a:gd name="connsiteX6" fmla="*/ 82296 w 137160"/>
              <a:gd name="connsiteY6" fmla="*/ 228600 h 292608"/>
              <a:gd name="connsiteX7" fmla="*/ 64008 w 137160"/>
              <a:gd name="connsiteY7" fmla="*/ 265176 h 292608"/>
              <a:gd name="connsiteX8" fmla="*/ 36576 w 137160"/>
              <a:gd name="connsiteY8" fmla="*/ 274320 h 292608"/>
              <a:gd name="connsiteX9" fmla="*/ 9144 w 137160"/>
              <a:gd name="connsiteY9" fmla="*/ 292608 h 292608"/>
              <a:gd name="connsiteX10" fmla="*/ 0 w 137160"/>
              <a:gd name="connsiteY10" fmla="*/ 265176 h 29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 h="292608">
                <a:moveTo>
                  <a:pt x="73152" y="0"/>
                </a:moveTo>
                <a:cubicBezTo>
                  <a:pt x="88392" y="12192"/>
                  <a:pt x="108831" y="19841"/>
                  <a:pt x="118872" y="36576"/>
                </a:cubicBezTo>
                <a:cubicBezTo>
                  <a:pt x="128411" y="52474"/>
                  <a:pt x="124380" y="73260"/>
                  <a:pt x="128016" y="91440"/>
                </a:cubicBezTo>
                <a:cubicBezTo>
                  <a:pt x="130481" y="103763"/>
                  <a:pt x="134112" y="115824"/>
                  <a:pt x="137160" y="128016"/>
                </a:cubicBezTo>
                <a:cubicBezTo>
                  <a:pt x="134112" y="140208"/>
                  <a:pt x="133636" y="153352"/>
                  <a:pt x="128016" y="164592"/>
                </a:cubicBezTo>
                <a:cubicBezTo>
                  <a:pt x="121200" y="178223"/>
                  <a:pt x="109442" y="188767"/>
                  <a:pt x="100584" y="201168"/>
                </a:cubicBezTo>
                <a:cubicBezTo>
                  <a:pt x="94196" y="210111"/>
                  <a:pt x="87748" y="219058"/>
                  <a:pt x="82296" y="228600"/>
                </a:cubicBezTo>
                <a:cubicBezTo>
                  <a:pt x="75533" y="240435"/>
                  <a:pt x="73647" y="255537"/>
                  <a:pt x="64008" y="265176"/>
                </a:cubicBezTo>
                <a:cubicBezTo>
                  <a:pt x="57192" y="271992"/>
                  <a:pt x="45197" y="270009"/>
                  <a:pt x="36576" y="274320"/>
                </a:cubicBezTo>
                <a:cubicBezTo>
                  <a:pt x="26746" y="279235"/>
                  <a:pt x="18288" y="286512"/>
                  <a:pt x="9144" y="292608"/>
                </a:cubicBezTo>
                <a:lnTo>
                  <a:pt x="0" y="26517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8491776" y="2715768"/>
            <a:ext cx="94440" cy="283464"/>
          </a:xfrm>
          <a:custGeom>
            <a:avLst/>
            <a:gdLst>
              <a:gd name="connsiteX0" fmla="*/ 94440 w 94440"/>
              <a:gd name="connsiteY0" fmla="*/ 0 h 301950"/>
              <a:gd name="connsiteX1" fmla="*/ 3000 w 94440"/>
              <a:gd name="connsiteY1" fmla="*/ 91440 h 301950"/>
              <a:gd name="connsiteX2" fmla="*/ 12144 w 94440"/>
              <a:gd name="connsiteY2" fmla="*/ 265176 h 301950"/>
              <a:gd name="connsiteX3" fmla="*/ 39576 w 94440"/>
              <a:gd name="connsiteY3" fmla="*/ 292608 h 301950"/>
            </a:gdLst>
            <a:ahLst/>
            <a:cxnLst>
              <a:cxn ang="0">
                <a:pos x="connsiteX0" y="connsiteY0"/>
              </a:cxn>
              <a:cxn ang="0">
                <a:pos x="connsiteX1" y="connsiteY1"/>
              </a:cxn>
              <a:cxn ang="0">
                <a:pos x="connsiteX2" y="connsiteY2"/>
              </a:cxn>
              <a:cxn ang="0">
                <a:pos x="connsiteX3" y="connsiteY3"/>
              </a:cxn>
            </a:cxnLst>
            <a:rect l="l" t="t" r="r" b="b"/>
            <a:pathLst>
              <a:path w="94440" h="301950">
                <a:moveTo>
                  <a:pt x="94440" y="0"/>
                </a:moveTo>
                <a:cubicBezTo>
                  <a:pt x="59078" y="21217"/>
                  <a:pt x="10600" y="42040"/>
                  <a:pt x="3000" y="91440"/>
                </a:cubicBezTo>
                <a:cubicBezTo>
                  <a:pt x="-5818" y="148758"/>
                  <a:pt x="7120" y="207402"/>
                  <a:pt x="12144" y="265176"/>
                </a:cubicBezTo>
                <a:cubicBezTo>
                  <a:pt x="16193" y="311738"/>
                  <a:pt x="13707" y="305542"/>
                  <a:pt x="39576" y="2926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8339328" y="2624328"/>
            <a:ext cx="173736" cy="374904"/>
          </a:xfrm>
          <a:custGeom>
            <a:avLst/>
            <a:gdLst>
              <a:gd name="connsiteX0" fmla="*/ 173736 w 173736"/>
              <a:gd name="connsiteY0" fmla="*/ 0 h 374904"/>
              <a:gd name="connsiteX1" fmla="*/ 82296 w 173736"/>
              <a:gd name="connsiteY1" fmla="*/ 18288 h 374904"/>
              <a:gd name="connsiteX2" fmla="*/ 18288 w 173736"/>
              <a:gd name="connsiteY2" fmla="*/ 64008 h 374904"/>
              <a:gd name="connsiteX3" fmla="*/ 9144 w 173736"/>
              <a:gd name="connsiteY3" fmla="*/ 100584 h 374904"/>
              <a:gd name="connsiteX4" fmla="*/ 0 w 173736"/>
              <a:gd name="connsiteY4" fmla="*/ 128016 h 374904"/>
              <a:gd name="connsiteX5" fmla="*/ 9144 w 173736"/>
              <a:gd name="connsiteY5" fmla="*/ 228600 h 374904"/>
              <a:gd name="connsiteX6" fmla="*/ 27432 w 173736"/>
              <a:gd name="connsiteY6" fmla="*/ 283464 h 374904"/>
              <a:gd name="connsiteX7" fmla="*/ 36576 w 173736"/>
              <a:gd name="connsiteY7" fmla="*/ 310896 h 374904"/>
              <a:gd name="connsiteX8" fmla="*/ 45720 w 173736"/>
              <a:gd name="connsiteY8" fmla="*/ 338328 h 374904"/>
              <a:gd name="connsiteX9" fmla="*/ 54864 w 173736"/>
              <a:gd name="connsiteY9" fmla="*/ 365760 h 374904"/>
              <a:gd name="connsiteX10" fmla="*/ 64008 w 173736"/>
              <a:gd name="connsiteY10" fmla="*/ 374904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 h="374904">
                <a:moveTo>
                  <a:pt x="173736" y="0"/>
                </a:moveTo>
                <a:cubicBezTo>
                  <a:pt x="171559" y="311"/>
                  <a:pt x="98256" y="6888"/>
                  <a:pt x="82296" y="18288"/>
                </a:cubicBezTo>
                <a:cubicBezTo>
                  <a:pt x="6361" y="72527"/>
                  <a:pt x="80270" y="43347"/>
                  <a:pt x="18288" y="64008"/>
                </a:cubicBezTo>
                <a:cubicBezTo>
                  <a:pt x="15240" y="76200"/>
                  <a:pt x="12596" y="88500"/>
                  <a:pt x="9144" y="100584"/>
                </a:cubicBezTo>
                <a:cubicBezTo>
                  <a:pt x="6496" y="109852"/>
                  <a:pt x="0" y="118377"/>
                  <a:pt x="0" y="128016"/>
                </a:cubicBezTo>
                <a:cubicBezTo>
                  <a:pt x="0" y="161682"/>
                  <a:pt x="3293" y="195446"/>
                  <a:pt x="9144" y="228600"/>
                </a:cubicBezTo>
                <a:cubicBezTo>
                  <a:pt x="12494" y="247584"/>
                  <a:pt x="21336" y="265176"/>
                  <a:pt x="27432" y="283464"/>
                </a:cubicBezTo>
                <a:lnTo>
                  <a:pt x="36576" y="310896"/>
                </a:lnTo>
                <a:lnTo>
                  <a:pt x="45720" y="338328"/>
                </a:lnTo>
                <a:cubicBezTo>
                  <a:pt x="48768" y="347472"/>
                  <a:pt x="48048" y="358944"/>
                  <a:pt x="54864" y="365760"/>
                </a:cubicBezTo>
                <a:lnTo>
                  <a:pt x="64008" y="37490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7488936" y="2011680"/>
            <a:ext cx="310920" cy="82296"/>
          </a:xfrm>
          <a:custGeom>
            <a:avLst/>
            <a:gdLst>
              <a:gd name="connsiteX0" fmla="*/ 0 w 310920"/>
              <a:gd name="connsiteY0" fmla="*/ 45720 h 82296"/>
              <a:gd name="connsiteX1" fmla="*/ 82296 w 310920"/>
              <a:gd name="connsiteY1" fmla="*/ 64008 h 82296"/>
              <a:gd name="connsiteX2" fmla="*/ 109728 w 310920"/>
              <a:gd name="connsiteY2" fmla="*/ 82296 h 82296"/>
              <a:gd name="connsiteX3" fmla="*/ 246888 w 310920"/>
              <a:gd name="connsiteY3" fmla="*/ 73152 h 82296"/>
              <a:gd name="connsiteX4" fmla="*/ 274320 w 310920"/>
              <a:gd name="connsiteY4" fmla="*/ 64008 h 82296"/>
              <a:gd name="connsiteX5" fmla="*/ 301752 w 310920"/>
              <a:gd name="connsiteY5" fmla="*/ 36576 h 82296"/>
              <a:gd name="connsiteX6" fmla="*/ 310896 w 310920"/>
              <a:gd name="connsiteY6" fmla="*/ 0 h 8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920" h="82296">
                <a:moveTo>
                  <a:pt x="0" y="45720"/>
                </a:moveTo>
                <a:cubicBezTo>
                  <a:pt x="8137" y="47347"/>
                  <a:pt x="70997" y="59165"/>
                  <a:pt x="82296" y="64008"/>
                </a:cubicBezTo>
                <a:cubicBezTo>
                  <a:pt x="92397" y="68337"/>
                  <a:pt x="100584" y="76200"/>
                  <a:pt x="109728" y="82296"/>
                </a:cubicBezTo>
                <a:cubicBezTo>
                  <a:pt x="155448" y="79248"/>
                  <a:pt x="201347" y="78212"/>
                  <a:pt x="246888" y="73152"/>
                </a:cubicBezTo>
                <a:cubicBezTo>
                  <a:pt x="256468" y="72088"/>
                  <a:pt x="266300" y="69355"/>
                  <a:pt x="274320" y="64008"/>
                </a:cubicBezTo>
                <a:cubicBezTo>
                  <a:pt x="285080" y="56835"/>
                  <a:pt x="292608" y="45720"/>
                  <a:pt x="301752" y="36576"/>
                </a:cubicBezTo>
                <a:cubicBezTo>
                  <a:pt x="311860" y="6252"/>
                  <a:pt x="310896" y="18783"/>
                  <a:pt x="310896" y="0"/>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31" name="Freeform 30"/>
          <p:cNvSpPr/>
          <p:nvPr/>
        </p:nvSpPr>
        <p:spPr>
          <a:xfrm>
            <a:off x="7443216" y="2039112"/>
            <a:ext cx="411480" cy="173736"/>
          </a:xfrm>
          <a:custGeom>
            <a:avLst/>
            <a:gdLst>
              <a:gd name="connsiteX0" fmla="*/ 0 w 411480"/>
              <a:gd name="connsiteY0" fmla="*/ 100584 h 173736"/>
              <a:gd name="connsiteX1" fmla="*/ 100584 w 411480"/>
              <a:gd name="connsiteY1" fmla="*/ 164592 h 173736"/>
              <a:gd name="connsiteX2" fmla="*/ 146304 w 411480"/>
              <a:gd name="connsiteY2" fmla="*/ 173736 h 173736"/>
              <a:gd name="connsiteX3" fmla="*/ 256032 w 411480"/>
              <a:gd name="connsiteY3" fmla="*/ 164592 h 173736"/>
              <a:gd name="connsiteX4" fmla="*/ 283464 w 411480"/>
              <a:gd name="connsiteY4" fmla="*/ 155448 h 173736"/>
              <a:gd name="connsiteX5" fmla="*/ 356616 w 411480"/>
              <a:gd name="connsiteY5" fmla="*/ 100584 h 173736"/>
              <a:gd name="connsiteX6" fmla="*/ 365760 w 411480"/>
              <a:gd name="connsiteY6" fmla="*/ 73152 h 173736"/>
              <a:gd name="connsiteX7" fmla="*/ 402336 w 411480"/>
              <a:gd name="connsiteY7" fmla="*/ 18288 h 173736"/>
              <a:gd name="connsiteX8" fmla="*/ 411480 w 411480"/>
              <a:gd name="connsiteY8" fmla="*/ 0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480" h="173736">
                <a:moveTo>
                  <a:pt x="0" y="100584"/>
                </a:moveTo>
                <a:cubicBezTo>
                  <a:pt x="40114" y="132675"/>
                  <a:pt x="50864" y="146512"/>
                  <a:pt x="100584" y="164592"/>
                </a:cubicBezTo>
                <a:cubicBezTo>
                  <a:pt x="115190" y="169903"/>
                  <a:pt x="131064" y="170688"/>
                  <a:pt x="146304" y="173736"/>
                </a:cubicBezTo>
                <a:cubicBezTo>
                  <a:pt x="182880" y="170688"/>
                  <a:pt x="219651" y="169443"/>
                  <a:pt x="256032" y="164592"/>
                </a:cubicBezTo>
                <a:cubicBezTo>
                  <a:pt x="265586" y="163318"/>
                  <a:pt x="275332" y="160623"/>
                  <a:pt x="283464" y="155448"/>
                </a:cubicBezTo>
                <a:cubicBezTo>
                  <a:pt x="309179" y="139084"/>
                  <a:pt x="356616" y="100584"/>
                  <a:pt x="356616" y="100584"/>
                </a:cubicBezTo>
                <a:cubicBezTo>
                  <a:pt x="359664" y="91440"/>
                  <a:pt x="361079" y="81578"/>
                  <a:pt x="365760" y="73152"/>
                </a:cubicBezTo>
                <a:cubicBezTo>
                  <a:pt x="376434" y="53939"/>
                  <a:pt x="392506" y="37947"/>
                  <a:pt x="402336" y="18288"/>
                </a:cubicBezTo>
                <a:lnTo>
                  <a:pt x="411480" y="0"/>
                </a:ln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7872984" y="1783080"/>
            <a:ext cx="115725" cy="283464"/>
          </a:xfrm>
          <a:custGeom>
            <a:avLst/>
            <a:gdLst>
              <a:gd name="connsiteX0" fmla="*/ 0 w 115725"/>
              <a:gd name="connsiteY0" fmla="*/ 283464 h 283464"/>
              <a:gd name="connsiteX1" fmla="*/ 45720 w 115725"/>
              <a:gd name="connsiteY1" fmla="*/ 246888 h 283464"/>
              <a:gd name="connsiteX2" fmla="*/ 73152 w 115725"/>
              <a:gd name="connsiteY2" fmla="*/ 237744 h 283464"/>
              <a:gd name="connsiteX3" fmla="*/ 100584 w 115725"/>
              <a:gd name="connsiteY3" fmla="*/ 219456 h 283464"/>
              <a:gd name="connsiteX4" fmla="*/ 100584 w 115725"/>
              <a:gd name="connsiteY4" fmla="*/ 18288 h 283464"/>
              <a:gd name="connsiteX5" fmla="*/ 82296 w 115725"/>
              <a:gd name="connsiteY5" fmla="*/ 0 h 28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25" h="283464">
                <a:moveTo>
                  <a:pt x="0" y="283464"/>
                </a:moveTo>
                <a:cubicBezTo>
                  <a:pt x="15240" y="271272"/>
                  <a:pt x="29170" y="257232"/>
                  <a:pt x="45720" y="246888"/>
                </a:cubicBezTo>
                <a:cubicBezTo>
                  <a:pt x="53894" y="241780"/>
                  <a:pt x="64531" y="242055"/>
                  <a:pt x="73152" y="237744"/>
                </a:cubicBezTo>
                <a:cubicBezTo>
                  <a:pt x="82982" y="232829"/>
                  <a:pt x="91440" y="225552"/>
                  <a:pt x="100584" y="219456"/>
                </a:cubicBezTo>
                <a:cubicBezTo>
                  <a:pt x="120664" y="139138"/>
                  <a:pt x="120881" y="153603"/>
                  <a:pt x="100584" y="18288"/>
                </a:cubicBezTo>
                <a:cubicBezTo>
                  <a:pt x="99305" y="9762"/>
                  <a:pt x="88392" y="6096"/>
                  <a:pt x="8229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8611783" y="2798064"/>
            <a:ext cx="65873" cy="218207"/>
          </a:xfrm>
          <a:custGeom>
            <a:avLst/>
            <a:gdLst>
              <a:gd name="connsiteX0" fmla="*/ 56729 w 65873"/>
              <a:gd name="connsiteY0" fmla="*/ 0 h 218207"/>
              <a:gd name="connsiteX1" fmla="*/ 11009 w 65873"/>
              <a:gd name="connsiteY1" fmla="*/ 18288 h 218207"/>
              <a:gd name="connsiteX2" fmla="*/ 1865 w 65873"/>
              <a:gd name="connsiteY2" fmla="*/ 64008 h 218207"/>
              <a:gd name="connsiteX3" fmla="*/ 11009 w 65873"/>
              <a:gd name="connsiteY3" fmla="*/ 192024 h 218207"/>
              <a:gd name="connsiteX4" fmla="*/ 65873 w 65873"/>
              <a:gd name="connsiteY4" fmla="*/ 210312 h 218207"/>
              <a:gd name="connsiteX5" fmla="*/ 65873 w 65873"/>
              <a:gd name="connsiteY5" fmla="*/ 182880 h 2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73" h="218207">
                <a:moveTo>
                  <a:pt x="56729" y="0"/>
                </a:moveTo>
                <a:cubicBezTo>
                  <a:pt x="41489" y="6096"/>
                  <a:pt x="21691" y="5826"/>
                  <a:pt x="11009" y="18288"/>
                </a:cubicBezTo>
                <a:cubicBezTo>
                  <a:pt x="895" y="30088"/>
                  <a:pt x="1865" y="48466"/>
                  <a:pt x="1865" y="64008"/>
                </a:cubicBezTo>
                <a:cubicBezTo>
                  <a:pt x="1865" y="106789"/>
                  <a:pt x="-6138" y="152830"/>
                  <a:pt x="11009" y="192024"/>
                </a:cubicBezTo>
                <a:cubicBezTo>
                  <a:pt x="18736" y="209685"/>
                  <a:pt x="65873" y="229589"/>
                  <a:pt x="65873" y="210312"/>
                </a:cubicBezTo>
                <a:lnTo>
                  <a:pt x="65873" y="18288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035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1000" fill="hold"/>
                                        <p:tgtEl>
                                          <p:spTgt spid="2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1000"/>
                                        <p:tgtEl>
                                          <p:spTgt spid="26"/>
                                        </p:tgtEl>
                                      </p:cBhvr>
                                    </p:animEffect>
                                    <p:anim calcmode="lin" valueType="num">
                                      <p:cBhvr>
                                        <p:cTn id="49" dur="1000" fill="hold"/>
                                        <p:tgtEl>
                                          <p:spTgt spid="26"/>
                                        </p:tgtEl>
                                        <p:attrNameLst>
                                          <p:attrName>ppt_x</p:attrName>
                                        </p:attrNameLst>
                                      </p:cBhvr>
                                      <p:tavLst>
                                        <p:tav tm="0">
                                          <p:val>
                                            <p:strVal val="#ppt_x"/>
                                          </p:val>
                                        </p:tav>
                                        <p:tav tm="100000">
                                          <p:val>
                                            <p:strVal val="#ppt_x"/>
                                          </p:val>
                                        </p:tav>
                                      </p:tavLst>
                                    </p:anim>
                                    <p:anim calcmode="lin" valueType="num">
                                      <p:cBhvr>
                                        <p:cTn id="50" dur="1000" fill="hold"/>
                                        <p:tgtEl>
                                          <p:spTgt spid="2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1000"/>
                                        <p:tgtEl>
                                          <p:spTgt spid="27"/>
                                        </p:tgtEl>
                                      </p:cBhvr>
                                    </p:animEffect>
                                    <p:anim calcmode="lin" valueType="num">
                                      <p:cBhvr>
                                        <p:cTn id="54" dur="1000" fill="hold"/>
                                        <p:tgtEl>
                                          <p:spTgt spid="27"/>
                                        </p:tgtEl>
                                        <p:attrNameLst>
                                          <p:attrName>ppt_x</p:attrName>
                                        </p:attrNameLst>
                                      </p:cBhvr>
                                      <p:tavLst>
                                        <p:tav tm="0">
                                          <p:val>
                                            <p:strVal val="#ppt_x"/>
                                          </p:val>
                                        </p:tav>
                                        <p:tav tm="100000">
                                          <p:val>
                                            <p:strVal val="#ppt_x"/>
                                          </p:val>
                                        </p:tav>
                                      </p:tavLst>
                                    </p:anim>
                                    <p:anim calcmode="lin" valueType="num">
                                      <p:cBhvr>
                                        <p:cTn id="55" dur="1000" fill="hold"/>
                                        <p:tgtEl>
                                          <p:spTgt spid="27"/>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1000"/>
                                        <p:tgtEl>
                                          <p:spTgt spid="31"/>
                                        </p:tgtEl>
                                      </p:cBhvr>
                                    </p:animEffect>
                                    <p:anim calcmode="lin" valueType="num">
                                      <p:cBhvr>
                                        <p:cTn id="74" dur="1000" fill="hold"/>
                                        <p:tgtEl>
                                          <p:spTgt spid="31"/>
                                        </p:tgtEl>
                                        <p:attrNameLst>
                                          <p:attrName>ppt_x</p:attrName>
                                        </p:attrNameLst>
                                      </p:cBhvr>
                                      <p:tavLst>
                                        <p:tav tm="0">
                                          <p:val>
                                            <p:strVal val="#ppt_x"/>
                                          </p:val>
                                        </p:tav>
                                        <p:tav tm="100000">
                                          <p:val>
                                            <p:strVal val="#ppt_x"/>
                                          </p:val>
                                        </p:tav>
                                      </p:tavLst>
                                    </p:anim>
                                    <p:anim calcmode="lin" valueType="num">
                                      <p:cBhvr>
                                        <p:cTn id="75" dur="1000" fill="hold"/>
                                        <p:tgtEl>
                                          <p:spTgt spid="31"/>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1000"/>
                                        <p:tgtEl>
                                          <p:spTgt spid="32"/>
                                        </p:tgtEl>
                                      </p:cBhvr>
                                    </p:animEffect>
                                    <p:anim calcmode="lin" valueType="num">
                                      <p:cBhvr>
                                        <p:cTn id="79" dur="1000" fill="hold"/>
                                        <p:tgtEl>
                                          <p:spTgt spid="32"/>
                                        </p:tgtEl>
                                        <p:attrNameLst>
                                          <p:attrName>ppt_x</p:attrName>
                                        </p:attrNameLst>
                                      </p:cBhvr>
                                      <p:tavLst>
                                        <p:tav tm="0">
                                          <p:val>
                                            <p:strVal val="#ppt_x"/>
                                          </p:val>
                                        </p:tav>
                                        <p:tav tm="100000">
                                          <p:val>
                                            <p:strVal val="#ppt_x"/>
                                          </p:val>
                                        </p:tav>
                                      </p:tavLst>
                                    </p:anim>
                                    <p:anim calcmode="lin" valueType="num">
                                      <p:cBhvr>
                                        <p:cTn id="80" dur="1000" fill="hold"/>
                                        <p:tgtEl>
                                          <p:spTgt spid="32"/>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1000"/>
                                        <p:tgtEl>
                                          <p:spTgt spid="34"/>
                                        </p:tgtEl>
                                      </p:cBhvr>
                                    </p:animEffect>
                                    <p:anim calcmode="lin" valueType="num">
                                      <p:cBhvr>
                                        <p:cTn id="84" dur="1000" fill="hold"/>
                                        <p:tgtEl>
                                          <p:spTgt spid="34"/>
                                        </p:tgtEl>
                                        <p:attrNameLst>
                                          <p:attrName>ppt_x</p:attrName>
                                        </p:attrNameLst>
                                      </p:cBhvr>
                                      <p:tavLst>
                                        <p:tav tm="0">
                                          <p:val>
                                            <p:strVal val="#ppt_x"/>
                                          </p:val>
                                        </p:tav>
                                        <p:tav tm="100000">
                                          <p:val>
                                            <p:strVal val="#ppt_x"/>
                                          </p:val>
                                        </p:tav>
                                      </p:tavLst>
                                    </p:anim>
                                    <p:anim calcmode="lin" valueType="num">
                                      <p:cBhvr>
                                        <p:cTn id="8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5"/>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7"/>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8"/>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animBg="1"/>
      <p:bldP spid="16" grpId="0"/>
      <p:bldP spid="17" grpId="0"/>
      <p:bldP spid="18" grpId="0"/>
      <p:bldP spid="19" grpId="0"/>
      <p:bldP spid="9"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52400"/>
            <a:ext cx="8534400" cy="461665"/>
          </a:xfrm>
          <a:prstGeom prst="rect">
            <a:avLst/>
          </a:prstGeom>
        </p:spPr>
        <p:txBody>
          <a:bodyPr wrap="square">
            <a:spAutoFit/>
          </a:bodyPr>
          <a:lstStyle/>
          <a:p>
            <a:pPr algn="ctr"/>
            <a:r>
              <a:rPr lang="en-US" sz="2400" b="1" dirty="0"/>
              <a:t>Congruence (G-CO)</a:t>
            </a:r>
            <a:endParaRPr lang="en-US" sz="2400" dirty="0"/>
          </a:p>
        </p:txBody>
      </p:sp>
      <p:sp>
        <p:nvSpPr>
          <p:cNvPr id="5" name="Rectangle 4"/>
          <p:cNvSpPr/>
          <p:nvPr/>
        </p:nvSpPr>
        <p:spPr>
          <a:xfrm>
            <a:off x="533400" y="751344"/>
            <a:ext cx="8305800" cy="3477875"/>
          </a:xfrm>
          <a:prstGeom prst="rect">
            <a:avLst/>
          </a:prstGeom>
          <a:ln>
            <a:solidFill>
              <a:schemeClr val="accent1"/>
            </a:solidFill>
          </a:ln>
        </p:spPr>
        <p:txBody>
          <a:bodyPr wrap="square">
            <a:spAutoFit/>
          </a:bodyPr>
          <a:lstStyle/>
          <a:p>
            <a:pPr algn="ctr"/>
            <a:r>
              <a:rPr lang="en-US" b="1" dirty="0"/>
              <a:t>D. Make geometric constructions</a:t>
            </a:r>
            <a:r>
              <a:rPr lang="en-US" dirty="0"/>
              <a:t>. </a:t>
            </a:r>
            <a:r>
              <a:rPr lang="en-US" b="1" dirty="0">
                <a:solidFill>
                  <a:schemeClr val="accent3"/>
                </a:solidFill>
              </a:rPr>
              <a:t>(Supporting)</a:t>
            </a:r>
            <a:endParaRPr lang="en-US" dirty="0">
              <a:solidFill>
                <a:schemeClr val="accent3"/>
              </a:solidFill>
            </a:endParaRPr>
          </a:p>
          <a:p>
            <a:pPr algn="ctr"/>
            <a:endParaRPr lang="en-US" dirty="0" smtClean="0"/>
          </a:p>
          <a:p>
            <a:r>
              <a:rPr lang="en-US" b="1" dirty="0" smtClean="0"/>
              <a:t>G.CO.D.12 </a:t>
            </a:r>
            <a:r>
              <a:rPr lang="en-US" sz="1400" dirty="0"/>
              <a:t>Make formal geometric constructions with a variety of tools and methods (compass and straightedge, string, reflective devices, paper folding, dynamic geometric software, etc.). </a:t>
            </a:r>
            <a:r>
              <a:rPr lang="en-US" sz="1400" i="1" dirty="0"/>
              <a:t>Copying a segment; copying an angle; bisecting a segment; bisecting an angle; constructing perpendicular lines, including the perpendicular bisector of a line segment; and constructing a line parallel to a given line through a point not on the line. </a:t>
            </a:r>
            <a:endParaRPr lang="en-US" sz="1400" dirty="0"/>
          </a:p>
          <a:p>
            <a:r>
              <a:rPr lang="en-US" b="1" dirty="0"/>
              <a:t>NYSED: </a:t>
            </a:r>
            <a:r>
              <a:rPr lang="en-US" sz="1400" dirty="0"/>
              <a:t>Constructions include but are not limited to the listed constructions. </a:t>
            </a:r>
          </a:p>
          <a:p>
            <a:r>
              <a:rPr lang="en-US" sz="1400" dirty="0"/>
              <a:t>Example: constructing the median of a triangle or constructing an isosceles triangle with given lengths. </a:t>
            </a:r>
            <a:endParaRPr lang="en-US" sz="1400" dirty="0" smtClean="0"/>
          </a:p>
          <a:p>
            <a:r>
              <a:rPr lang="en-US" sz="1400" dirty="0" smtClean="0">
                <a:solidFill>
                  <a:schemeClr val="accent2"/>
                </a:solidFill>
              </a:rPr>
              <a:t>All constructions from 2005 are fair game….</a:t>
            </a:r>
          </a:p>
          <a:p>
            <a:r>
              <a:rPr lang="en-US" sz="1400" b="1" dirty="0" smtClean="0">
                <a:solidFill>
                  <a:schemeClr val="accent2"/>
                </a:solidFill>
              </a:rPr>
              <a:t>Link to G.C.A.3 </a:t>
            </a:r>
            <a:r>
              <a:rPr lang="en-US" sz="1400" dirty="0">
                <a:solidFill>
                  <a:schemeClr val="accent2"/>
                </a:solidFill>
              </a:rPr>
              <a:t>Construct the inscribed and circumscribed circles of a </a:t>
            </a:r>
            <a:r>
              <a:rPr lang="en-US" sz="1400" dirty="0" smtClean="0">
                <a:solidFill>
                  <a:schemeClr val="accent2"/>
                </a:solidFill>
              </a:rPr>
              <a:t>triangle. </a:t>
            </a:r>
            <a:endParaRPr lang="en-US" sz="1400" dirty="0"/>
          </a:p>
          <a:p>
            <a:endParaRPr lang="en-US" sz="1400" dirty="0"/>
          </a:p>
          <a:p>
            <a:r>
              <a:rPr lang="en-US" b="1" dirty="0"/>
              <a:t>G.CO.D.13 </a:t>
            </a:r>
            <a:r>
              <a:rPr lang="en-US" sz="1400" dirty="0"/>
              <a:t>Construct an equilateral triangle, a square, and a regular hexagon inscribed in a circle</a:t>
            </a:r>
            <a:r>
              <a:rPr lang="en-US" sz="1400" dirty="0" smtClean="0"/>
              <a:t>.</a:t>
            </a:r>
          </a:p>
          <a:p>
            <a:r>
              <a:rPr lang="en-US" sz="1400" dirty="0" smtClean="0">
                <a:hlinkClick r:id="rId2"/>
              </a:rPr>
              <a:t>Square </a:t>
            </a:r>
            <a:r>
              <a:rPr lang="en-US" dirty="0"/>
              <a:t>	</a:t>
            </a:r>
            <a:r>
              <a:rPr lang="en-US" sz="1400" dirty="0" smtClean="0">
                <a:hlinkClick r:id="rId3" action="ppaction://hlinksldjump"/>
              </a:rPr>
              <a:t>Equilateral triangle  </a:t>
            </a:r>
            <a:r>
              <a:rPr lang="en-US" sz="1400" dirty="0" smtClean="0">
                <a:solidFill>
                  <a:schemeClr val="accent1"/>
                </a:solidFill>
              </a:rPr>
              <a:t>Might want to link with standards in the Circles clusters. </a:t>
            </a:r>
            <a:endParaRPr lang="en-US" sz="1400" dirty="0">
              <a:solidFill>
                <a:schemeClr val="accent1"/>
              </a:solidFill>
            </a:endParaRPr>
          </a:p>
        </p:txBody>
      </p:sp>
      <p:sp>
        <p:nvSpPr>
          <p:cNvPr id="2" name="TextBox 1"/>
          <p:cNvSpPr txBox="1"/>
          <p:nvPr/>
        </p:nvSpPr>
        <p:spPr>
          <a:xfrm>
            <a:off x="609600" y="5867400"/>
            <a:ext cx="1676400" cy="369332"/>
          </a:xfrm>
          <a:prstGeom prst="rect">
            <a:avLst/>
          </a:prstGeom>
          <a:noFill/>
        </p:spPr>
        <p:txBody>
          <a:bodyPr wrap="square" rtlCol="0">
            <a:spAutoFit/>
          </a:bodyPr>
          <a:lstStyle/>
          <a:p>
            <a:r>
              <a:rPr lang="en-US" dirty="0" smtClean="0">
                <a:hlinkClick r:id="rId4" action="ppaction://hlinksldjump"/>
              </a:rPr>
              <a:t>Back to Tree</a:t>
            </a:r>
            <a:endParaRPr lang="en-US" dirty="0"/>
          </a:p>
        </p:txBody>
      </p:sp>
      <p:pic>
        <p:nvPicPr>
          <p:cNvPr id="6" name="Picture 2" descr="C:\Documents and Settings\sbrockle\Local Settings\Temporary Internet Files\Content.IE5\J1UJ3BZ1\MC90044003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1151" y="3657600"/>
            <a:ext cx="1066800" cy="8964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453209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52400"/>
            <a:ext cx="8534400" cy="461665"/>
          </a:xfrm>
          <a:prstGeom prst="rect">
            <a:avLst/>
          </a:prstGeom>
        </p:spPr>
        <p:txBody>
          <a:bodyPr wrap="square">
            <a:spAutoFit/>
          </a:bodyPr>
          <a:lstStyle/>
          <a:p>
            <a:pPr algn="ctr"/>
            <a:r>
              <a:rPr lang="en-US" sz="2400" b="1" dirty="0" smtClean="0"/>
              <a:t>Similarity, Right Triangles and Trigonometry (G-SRT)</a:t>
            </a:r>
            <a:endParaRPr lang="en-US" sz="2400" b="1" dirty="0"/>
          </a:p>
        </p:txBody>
      </p:sp>
      <p:sp>
        <p:nvSpPr>
          <p:cNvPr id="5" name="Rectangle 4"/>
          <p:cNvSpPr/>
          <p:nvPr/>
        </p:nvSpPr>
        <p:spPr>
          <a:xfrm>
            <a:off x="457200" y="762000"/>
            <a:ext cx="8001000" cy="4308872"/>
          </a:xfrm>
          <a:prstGeom prst="rect">
            <a:avLst/>
          </a:prstGeom>
          <a:ln>
            <a:solidFill>
              <a:schemeClr val="accent1"/>
            </a:solidFill>
          </a:ln>
        </p:spPr>
        <p:txBody>
          <a:bodyPr wrap="square">
            <a:spAutoFit/>
          </a:bodyPr>
          <a:lstStyle/>
          <a:p>
            <a:pPr marL="342900" indent="-342900" algn="ctr">
              <a:buFontTx/>
              <a:buAutoNum type="alphaUcPeriod"/>
            </a:pPr>
            <a:r>
              <a:rPr lang="en-US" b="1" dirty="0" smtClean="0"/>
              <a:t>Understand </a:t>
            </a:r>
            <a:r>
              <a:rPr lang="en-US" b="1" dirty="0"/>
              <a:t>similarity in terms of similarity transformations</a:t>
            </a:r>
            <a:r>
              <a:rPr lang="en-US" dirty="0" smtClean="0"/>
              <a:t>. </a:t>
            </a:r>
            <a:r>
              <a:rPr lang="en-US" b="1" dirty="0">
                <a:solidFill>
                  <a:schemeClr val="accent1"/>
                </a:solidFill>
              </a:rPr>
              <a:t>(Major)</a:t>
            </a:r>
          </a:p>
          <a:p>
            <a:pPr algn="ctr"/>
            <a:endParaRPr lang="en-US" dirty="0" smtClean="0"/>
          </a:p>
          <a:p>
            <a:pPr marL="342900" indent="-342900" algn="ctr">
              <a:buAutoNum type="alphaUcPeriod"/>
            </a:pPr>
            <a:endParaRPr lang="en-US" dirty="0"/>
          </a:p>
          <a:p>
            <a:r>
              <a:rPr lang="en-US" b="1" dirty="0"/>
              <a:t>G.SRT.A.1 </a:t>
            </a:r>
            <a:r>
              <a:rPr lang="en-US" sz="1400" dirty="0"/>
              <a:t>Verify experimentally the properties of dilations given by a center and a scale factor. </a:t>
            </a:r>
          </a:p>
          <a:p>
            <a:r>
              <a:rPr lang="en-US" sz="1400" dirty="0" smtClean="0"/>
              <a:t>	a</a:t>
            </a:r>
            <a:r>
              <a:rPr lang="en-US" sz="1400" dirty="0"/>
              <a:t>. A dilation takes a line not passing through the center of the dilation to a parallel line, and </a:t>
            </a:r>
            <a:endParaRPr lang="en-US" sz="1400" dirty="0" smtClean="0"/>
          </a:p>
          <a:p>
            <a:r>
              <a:rPr lang="en-US" sz="1400" dirty="0" smtClean="0"/>
              <a:t>	leaves </a:t>
            </a:r>
            <a:r>
              <a:rPr lang="en-US" sz="1400" dirty="0"/>
              <a:t>a line passing through the center unchanged. </a:t>
            </a:r>
          </a:p>
          <a:p>
            <a:r>
              <a:rPr lang="en-US" sz="1400" dirty="0" smtClean="0"/>
              <a:t>	b</a:t>
            </a:r>
            <a:r>
              <a:rPr lang="en-US" sz="1400" dirty="0"/>
              <a:t>. The dilation of a line segment is longer or shorter in the ratio given by the scale factor. </a:t>
            </a:r>
          </a:p>
          <a:p>
            <a:r>
              <a:rPr lang="en-US" sz="1400" dirty="0" smtClean="0">
                <a:solidFill>
                  <a:schemeClr val="accent2"/>
                </a:solidFill>
              </a:rPr>
              <a:t>Performing dilations in the coordinate plane is within the scope of this standard.  The center does not always need to be the origin.  Assessment items will always be clear as to the center of the dilation</a:t>
            </a:r>
            <a:r>
              <a:rPr lang="en-US" dirty="0" smtClean="0"/>
              <a:t>. </a:t>
            </a:r>
          </a:p>
          <a:p>
            <a:endParaRPr lang="en-US" dirty="0"/>
          </a:p>
          <a:p>
            <a:r>
              <a:rPr lang="en-US" b="1" dirty="0"/>
              <a:t>G.SRT.A.2 </a:t>
            </a:r>
            <a:r>
              <a:rPr lang="en-US" sz="1400" dirty="0"/>
              <a:t>Given two figures, use the definition of similarity in terms of similarity transformations to decide if they are similar; explain using similarity transformations the meaning of similarity for triangles as the equality of all corresponding pairs of angles and the proportionality of all corresponding pairs of sides</a:t>
            </a:r>
            <a:r>
              <a:rPr lang="en-US" sz="1400" dirty="0" smtClean="0"/>
              <a:t>.</a:t>
            </a:r>
          </a:p>
          <a:p>
            <a:r>
              <a:rPr lang="en-US" sz="1400" dirty="0" smtClean="0"/>
              <a:t> </a:t>
            </a:r>
            <a:endParaRPr lang="en-US" sz="1400" dirty="0"/>
          </a:p>
          <a:p>
            <a:r>
              <a:rPr lang="en-US" b="1" dirty="0"/>
              <a:t>G.SRT.A.3 </a:t>
            </a:r>
            <a:r>
              <a:rPr lang="en-US" sz="1400" dirty="0"/>
              <a:t>Use the properties of similarity transformations to establish the AA criterion for two triangles to be similar</a:t>
            </a:r>
            <a:r>
              <a:rPr lang="en-US" sz="1400" dirty="0">
                <a:solidFill>
                  <a:schemeClr val="accent2"/>
                </a:solidFill>
              </a:rPr>
              <a:t>. </a:t>
            </a:r>
            <a:r>
              <a:rPr lang="en-US" sz="1400" dirty="0" smtClean="0">
                <a:solidFill>
                  <a:schemeClr val="accent2"/>
                </a:solidFill>
              </a:rPr>
              <a:t>Students will be proving why the AA similarity criteria works. SSS and SAS similarity criteria as well.</a:t>
            </a:r>
            <a:r>
              <a:rPr lang="en-US" dirty="0"/>
              <a:t>	</a:t>
            </a:r>
          </a:p>
        </p:txBody>
      </p:sp>
      <p:sp>
        <p:nvSpPr>
          <p:cNvPr id="2" name="TextBox 1"/>
          <p:cNvSpPr txBox="1"/>
          <p:nvPr/>
        </p:nvSpPr>
        <p:spPr>
          <a:xfrm>
            <a:off x="533400" y="5410199"/>
            <a:ext cx="7162800" cy="1354217"/>
          </a:xfrm>
          <a:prstGeom prst="rect">
            <a:avLst/>
          </a:prstGeom>
          <a:noFill/>
        </p:spPr>
        <p:txBody>
          <a:bodyPr wrap="square" rtlCol="0">
            <a:spAutoFit/>
          </a:bodyPr>
          <a:lstStyle/>
          <a:p>
            <a:r>
              <a:rPr lang="en-US" b="1" dirty="0" smtClean="0"/>
              <a:t>G.SRT.B.5 </a:t>
            </a:r>
            <a:r>
              <a:rPr lang="en-US" sz="1400" dirty="0"/>
              <a:t>Use congruence and similarity criteria for triangles to solve problems and to prove relationships in geometric figures. </a:t>
            </a:r>
          </a:p>
          <a:p>
            <a:r>
              <a:rPr lang="en-US" b="1" dirty="0"/>
              <a:t>NYSED: </a:t>
            </a:r>
            <a:r>
              <a:rPr lang="en-US" sz="1400" dirty="0"/>
              <a:t>ASA, SAS, SSS, AAS, and Hypotenuse‐Leg (HL) theorems are valid criteria for triangle congruence. AA, SAS, and SSS are valid criteria for triangle similarity. 	</a:t>
            </a:r>
          </a:p>
          <a:p>
            <a:endParaRPr lang="en-US" dirty="0"/>
          </a:p>
        </p:txBody>
      </p:sp>
      <p:sp>
        <p:nvSpPr>
          <p:cNvPr id="6" name="Curved Right Arrow 5"/>
          <p:cNvSpPr/>
          <p:nvPr/>
        </p:nvSpPr>
        <p:spPr>
          <a:xfrm>
            <a:off x="83820" y="4343399"/>
            <a:ext cx="419100" cy="136290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2" descr="C:\Documents and Settings\sbrockle\Local Settings\Temporary Internet Files\Content.IE5\J1UJ3BZ1\MC90044003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3657600"/>
            <a:ext cx="1066800" cy="6857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98380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12571" y="228600"/>
            <a:ext cx="3886200" cy="830997"/>
          </a:xfrm>
          <a:prstGeom prst="rect">
            <a:avLst/>
          </a:prstGeom>
          <a:noFill/>
        </p:spPr>
        <p:txBody>
          <a:bodyPr wrap="square" rtlCol="0">
            <a:spAutoFit/>
          </a:bodyPr>
          <a:lstStyle/>
          <a:p>
            <a:pPr algn="ctr"/>
            <a:r>
              <a:rPr lang="en-US" sz="2400" dirty="0" smtClean="0"/>
              <a:t>The Progression of the Similarity …</a:t>
            </a:r>
            <a:endParaRPr lang="en-US" sz="2400" dirty="0"/>
          </a:p>
        </p:txBody>
      </p:sp>
      <p:sp>
        <p:nvSpPr>
          <p:cNvPr id="5" name="TextBox 4"/>
          <p:cNvSpPr txBox="1"/>
          <p:nvPr/>
        </p:nvSpPr>
        <p:spPr>
          <a:xfrm>
            <a:off x="674914" y="762000"/>
            <a:ext cx="2133600" cy="923330"/>
          </a:xfrm>
          <a:prstGeom prst="rect">
            <a:avLst/>
          </a:prstGeom>
          <a:noFill/>
        </p:spPr>
        <p:txBody>
          <a:bodyPr wrap="square" rtlCol="0">
            <a:spAutoFit/>
          </a:bodyPr>
          <a:lstStyle/>
          <a:p>
            <a:r>
              <a:rPr lang="en-US" dirty="0" smtClean="0"/>
              <a:t>Scale Drawings : Ratio and Parallel Method</a:t>
            </a:r>
            <a:endParaRPr lang="en-US" dirty="0"/>
          </a:p>
        </p:txBody>
      </p:sp>
      <p:sp>
        <p:nvSpPr>
          <p:cNvPr id="6" name="TextBox 5"/>
          <p:cNvSpPr txBox="1"/>
          <p:nvPr/>
        </p:nvSpPr>
        <p:spPr>
          <a:xfrm>
            <a:off x="1088571" y="2133600"/>
            <a:ext cx="4038600" cy="1077218"/>
          </a:xfrm>
          <a:prstGeom prst="rect">
            <a:avLst/>
          </a:prstGeom>
          <a:noFill/>
        </p:spPr>
        <p:txBody>
          <a:bodyPr wrap="square" rtlCol="0">
            <a:spAutoFit/>
          </a:bodyPr>
          <a:lstStyle/>
          <a:p>
            <a:r>
              <a:rPr lang="en-US" dirty="0" smtClean="0"/>
              <a:t>Triangle Splitter Theorem or Triangle Proportionality Theorem (</a:t>
            </a:r>
            <a:r>
              <a:rPr lang="en-US" sz="1400" dirty="0" smtClean="0"/>
              <a:t>A line segment splits two sides of a triangle proportionally </a:t>
            </a:r>
            <a:r>
              <a:rPr lang="en-US" sz="1400" dirty="0" err="1" smtClean="0"/>
              <a:t>iff</a:t>
            </a:r>
            <a:r>
              <a:rPr lang="en-US" sz="1400" dirty="0" smtClean="0"/>
              <a:t> it is parallel to the third side. )</a:t>
            </a:r>
            <a:endParaRPr lang="en-US" sz="1400" dirty="0"/>
          </a:p>
        </p:txBody>
      </p:sp>
      <mc:AlternateContent xmlns:mc="http://schemas.openxmlformats.org/markup-compatibility/2006" xmlns:a14="http://schemas.microsoft.com/office/drawing/2010/main">
        <mc:Choice Requires="a14">
          <p:sp>
            <p:nvSpPr>
              <p:cNvPr id="7" name="TextBox 6"/>
              <p:cNvSpPr txBox="1"/>
              <p:nvPr/>
            </p:nvSpPr>
            <p:spPr>
              <a:xfrm>
                <a:off x="1752600" y="3562290"/>
                <a:ext cx="5334000" cy="800219"/>
              </a:xfrm>
              <a:prstGeom prst="rect">
                <a:avLst/>
              </a:prstGeom>
              <a:noFill/>
            </p:spPr>
            <p:txBody>
              <a:bodyPr wrap="square" rtlCol="0">
                <a:spAutoFit/>
              </a:bodyPr>
              <a:lstStyle/>
              <a:p>
                <a:r>
                  <a:rPr lang="en-US" dirty="0" smtClean="0"/>
                  <a:t>Dilation Theorem (</a:t>
                </a:r>
                <a:r>
                  <a:rPr lang="en-US" sz="1400" dirty="0" smtClean="0"/>
                  <a:t>If a dilation with center O and scale factor r sends point P to P’ and Q to Q’, then P’Q’=r (PQ). Furthermore, if r</a:t>
                </a:r>
                <a14:m>
                  <m:oMath xmlns:m="http://schemas.openxmlformats.org/officeDocument/2006/math">
                    <m:r>
                      <a:rPr lang="en-US" sz="1400" i="1" smtClean="0">
                        <a:latin typeface="Cambria Math"/>
                        <a:ea typeface="Cambria Math"/>
                      </a:rPr>
                      <m:t>≠</m:t>
                    </m:r>
                  </m:oMath>
                </a14:m>
                <a:r>
                  <a:rPr lang="en-US" sz="1400" dirty="0" smtClean="0"/>
                  <a:t>1 and O,P and Q are the vertices of a triangle, then PQ//P’Q’)</a:t>
                </a:r>
                <a:endParaRPr lang="en-US"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1752600" y="3562290"/>
                <a:ext cx="5334000" cy="800219"/>
              </a:xfrm>
              <a:prstGeom prst="rect">
                <a:avLst/>
              </a:prstGeom>
              <a:blipFill rotWithShape="1">
                <a:blip r:embed="rId2"/>
                <a:stretch>
                  <a:fillRect l="-1029" t="-3788"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648200" y="4545770"/>
                <a:ext cx="3336471" cy="1292662"/>
              </a:xfrm>
              <a:prstGeom prst="rect">
                <a:avLst/>
              </a:prstGeom>
              <a:noFill/>
            </p:spPr>
            <p:txBody>
              <a:bodyPr wrap="square" rtlCol="0">
                <a:spAutoFit/>
              </a:bodyPr>
              <a:lstStyle/>
              <a:p>
                <a:r>
                  <a:rPr lang="en-US" dirty="0" smtClean="0"/>
                  <a:t>A.A. Similarity Criteria: (</a:t>
                </a:r>
                <a:r>
                  <a:rPr lang="en-US" sz="1400" dirty="0" smtClean="0"/>
                  <a:t>2 figures are similar if one is </a:t>
                </a:r>
                <a14:m>
                  <m:oMath xmlns:m="http://schemas.openxmlformats.org/officeDocument/2006/math">
                    <m:r>
                      <a:rPr lang="en-US" sz="1400" i="1" smtClean="0">
                        <a:latin typeface="Cambria Math"/>
                        <a:ea typeface="Cambria Math"/>
                      </a:rPr>
                      <m:t>≅</m:t>
                    </m:r>
                  </m:oMath>
                </a14:m>
                <a:r>
                  <a:rPr lang="en-US" sz="1400" dirty="0"/>
                  <a:t>t</a:t>
                </a:r>
                <a:r>
                  <a:rPr lang="en-US" sz="1400" dirty="0" smtClean="0"/>
                  <a:t>o a dilation of the other, or </a:t>
                </a:r>
                <a:r>
                  <a:rPr lang="en-US" sz="1200" dirty="0" smtClean="0"/>
                  <a:t>if the second can be obtained from the first by a sequence of rotations, reflections, translations and dilations</a:t>
                </a:r>
                <a:r>
                  <a:rPr lang="en-US" dirty="0" smtClean="0"/>
                  <a:t>)</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648200" y="4545770"/>
                <a:ext cx="3336471" cy="1292662"/>
              </a:xfrm>
              <a:prstGeom prst="rect">
                <a:avLst/>
              </a:prstGeom>
              <a:blipFill rotWithShape="1">
                <a:blip r:embed="rId3"/>
                <a:stretch>
                  <a:fillRect l="-1645" t="-2358" r="-548" b="-4245"/>
                </a:stretch>
              </a:blipFill>
            </p:spPr>
            <p:txBody>
              <a:bodyPr/>
              <a:lstStyle/>
              <a:p>
                <a:r>
                  <a:rPr lang="en-US">
                    <a:noFill/>
                  </a:rPr>
                  <a:t> </a:t>
                </a:r>
              </a:p>
            </p:txBody>
          </p:sp>
        </mc:Fallback>
      </mc:AlternateContent>
      <p:sp>
        <p:nvSpPr>
          <p:cNvPr id="9" name="TextBox 8"/>
          <p:cNvSpPr txBox="1"/>
          <p:nvPr/>
        </p:nvSpPr>
        <p:spPr>
          <a:xfrm>
            <a:off x="6105906" y="5998290"/>
            <a:ext cx="2667000" cy="646331"/>
          </a:xfrm>
          <a:prstGeom prst="rect">
            <a:avLst/>
          </a:prstGeom>
          <a:noFill/>
        </p:spPr>
        <p:txBody>
          <a:bodyPr wrap="square" rtlCol="0">
            <a:spAutoFit/>
          </a:bodyPr>
          <a:lstStyle/>
          <a:p>
            <a:r>
              <a:rPr lang="en-US" dirty="0" smtClean="0"/>
              <a:t>S.A.S and SSS Similarity Criteria </a:t>
            </a:r>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7171" y="1667407"/>
            <a:ext cx="3810000" cy="1314450"/>
          </a:xfrm>
          <a:prstGeom prst="rect">
            <a:avLst/>
          </a:prstGeom>
        </p:spPr>
      </p:pic>
      <p:sp>
        <p:nvSpPr>
          <p:cNvPr id="12" name="Curved Right Arrow 11"/>
          <p:cNvSpPr/>
          <p:nvPr/>
        </p:nvSpPr>
        <p:spPr>
          <a:xfrm>
            <a:off x="239485" y="1306286"/>
            <a:ext cx="457200" cy="151311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Right Arrow 12"/>
          <p:cNvSpPr/>
          <p:nvPr/>
        </p:nvSpPr>
        <p:spPr>
          <a:xfrm>
            <a:off x="555172" y="3124200"/>
            <a:ext cx="533399" cy="14342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Left Arrow 14"/>
          <p:cNvSpPr/>
          <p:nvPr/>
        </p:nvSpPr>
        <p:spPr>
          <a:xfrm>
            <a:off x="7886700" y="3965447"/>
            <a:ext cx="723900" cy="172127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Left Arrow 15"/>
          <p:cNvSpPr/>
          <p:nvPr/>
        </p:nvSpPr>
        <p:spPr>
          <a:xfrm>
            <a:off x="8389620" y="5838432"/>
            <a:ext cx="723900" cy="86063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 name="Straight Connector 2"/>
          <p:cNvCxnSpPr/>
          <p:nvPr/>
        </p:nvCxnSpPr>
        <p:spPr>
          <a:xfrm>
            <a:off x="5410200" y="41148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791200" y="4111752"/>
            <a:ext cx="228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7052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52400"/>
            <a:ext cx="8534400" cy="461665"/>
          </a:xfrm>
          <a:prstGeom prst="rect">
            <a:avLst/>
          </a:prstGeom>
        </p:spPr>
        <p:txBody>
          <a:bodyPr wrap="square">
            <a:spAutoFit/>
          </a:bodyPr>
          <a:lstStyle/>
          <a:p>
            <a:pPr algn="ctr"/>
            <a:r>
              <a:rPr lang="en-US" sz="2400" b="1" dirty="0" smtClean="0"/>
              <a:t>Similarity, Right Triangles and Trigonometry (G-SRT)</a:t>
            </a:r>
            <a:endParaRPr lang="en-US" sz="2400" b="1" dirty="0"/>
          </a:p>
        </p:txBody>
      </p:sp>
      <p:sp>
        <p:nvSpPr>
          <p:cNvPr id="5" name="TextBox 4"/>
          <p:cNvSpPr txBox="1"/>
          <p:nvPr/>
        </p:nvSpPr>
        <p:spPr>
          <a:xfrm>
            <a:off x="609600" y="578418"/>
            <a:ext cx="7924800" cy="3600986"/>
          </a:xfrm>
          <a:prstGeom prst="rect">
            <a:avLst/>
          </a:prstGeom>
          <a:noFill/>
          <a:ln>
            <a:solidFill>
              <a:schemeClr val="accent1"/>
            </a:solidFill>
          </a:ln>
        </p:spPr>
        <p:txBody>
          <a:bodyPr wrap="square" rtlCol="0">
            <a:spAutoFit/>
          </a:bodyPr>
          <a:lstStyle/>
          <a:p>
            <a:pPr algn="ctr"/>
            <a:r>
              <a:rPr lang="en-US" b="1" dirty="0"/>
              <a:t>B. Prove theorems using similarity. </a:t>
            </a:r>
            <a:r>
              <a:rPr lang="en-US" b="1" dirty="0">
                <a:solidFill>
                  <a:schemeClr val="accent1"/>
                </a:solidFill>
              </a:rPr>
              <a:t>(Major)</a:t>
            </a:r>
          </a:p>
          <a:p>
            <a:pPr algn="ctr"/>
            <a:endParaRPr lang="en-US" dirty="0"/>
          </a:p>
          <a:p>
            <a:r>
              <a:rPr lang="en-US" b="1" dirty="0"/>
              <a:t>G.SRT.B.4 </a:t>
            </a:r>
            <a:r>
              <a:rPr lang="en-US" sz="1400" dirty="0"/>
              <a:t>Prove theorems about triangles. </a:t>
            </a:r>
            <a:r>
              <a:rPr lang="en-US" sz="1400" i="1" dirty="0"/>
              <a:t>Theorems include: a line parallel to one side of a triangle divides the other two proportionally, and conversely; the Pythagorean Theorem proved using triangle similarity. </a:t>
            </a:r>
            <a:endParaRPr lang="en-US" sz="1400" dirty="0"/>
          </a:p>
          <a:p>
            <a:r>
              <a:rPr lang="en-US" b="1" dirty="0"/>
              <a:t>NYSED: </a:t>
            </a:r>
            <a:r>
              <a:rPr lang="en-US" sz="1400" dirty="0"/>
              <a:t>Theorems include but are not limited to the listed theorems. </a:t>
            </a:r>
          </a:p>
          <a:p>
            <a:r>
              <a:rPr lang="en-US" sz="1400" dirty="0"/>
              <a:t>Example: the length of the altitude drawn from the vertex of the right angle of a right triangle to its hypotenuse is the geometric mean between the lengths of the two segments of the hypotenuse</a:t>
            </a:r>
            <a:r>
              <a:rPr lang="en-US" dirty="0"/>
              <a:t>. </a:t>
            </a:r>
            <a:endParaRPr lang="en-US" dirty="0" smtClean="0"/>
          </a:p>
          <a:p>
            <a:endParaRPr lang="en-US" dirty="0"/>
          </a:p>
          <a:p>
            <a:r>
              <a:rPr lang="en-US" b="1" dirty="0"/>
              <a:t>G.SRT.B.5 </a:t>
            </a:r>
            <a:r>
              <a:rPr lang="en-US" sz="1400" dirty="0"/>
              <a:t>Use </a:t>
            </a:r>
            <a:r>
              <a:rPr lang="en-US" sz="1400" b="1" dirty="0"/>
              <a:t>congruence and similarity criteria</a:t>
            </a:r>
            <a:r>
              <a:rPr lang="en-US" sz="1400" dirty="0"/>
              <a:t> for </a:t>
            </a:r>
            <a:r>
              <a:rPr lang="en-US" sz="1400" b="1" dirty="0"/>
              <a:t>triangles</a:t>
            </a:r>
            <a:r>
              <a:rPr lang="en-US" sz="1400" dirty="0"/>
              <a:t> to solve problems and to prove relationships in geometric figures. </a:t>
            </a:r>
            <a:r>
              <a:rPr lang="en-US" sz="1400" dirty="0" smtClean="0">
                <a:solidFill>
                  <a:schemeClr val="accent2"/>
                </a:solidFill>
              </a:rPr>
              <a:t>Algebraic problems using theorems.</a:t>
            </a:r>
            <a:endParaRPr lang="en-US" sz="1400" dirty="0">
              <a:solidFill>
                <a:schemeClr val="accent2"/>
              </a:solidFill>
            </a:endParaRPr>
          </a:p>
          <a:p>
            <a:r>
              <a:rPr lang="en-US" b="1" dirty="0"/>
              <a:t>NYSED: </a:t>
            </a:r>
            <a:r>
              <a:rPr lang="en-US" sz="1400" dirty="0"/>
              <a:t>ASA, SAS, SSS, AAS, and Hypotenuse‐Leg (HL) theorems are valid criteria for triangle congruence. AA, SAS, and SSS are valid criteria for triangle similarity. </a:t>
            </a:r>
          </a:p>
          <a:p>
            <a:r>
              <a:rPr lang="en-US" sz="1400" dirty="0"/>
              <a:t>	</a:t>
            </a:r>
          </a:p>
        </p:txBody>
      </p:sp>
      <p:sp>
        <p:nvSpPr>
          <p:cNvPr id="6" name="5-Point Star 5"/>
          <p:cNvSpPr/>
          <p:nvPr/>
        </p:nvSpPr>
        <p:spPr>
          <a:xfrm>
            <a:off x="152400" y="3124200"/>
            <a:ext cx="3810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20486" y="4343400"/>
            <a:ext cx="8007096" cy="2677656"/>
          </a:xfrm>
          <a:prstGeom prst="rect">
            <a:avLst/>
          </a:prstGeom>
          <a:noFill/>
          <a:ln>
            <a:solidFill>
              <a:schemeClr val="accent1"/>
            </a:solidFill>
          </a:ln>
        </p:spPr>
        <p:txBody>
          <a:bodyPr wrap="square" rtlCol="0">
            <a:spAutoFit/>
          </a:bodyPr>
          <a:lstStyle/>
          <a:p>
            <a:pPr algn="ctr"/>
            <a:r>
              <a:rPr lang="en-US" b="1" dirty="0"/>
              <a:t>C. Define trigonometric ratios and solve problems involving right triangles</a:t>
            </a:r>
            <a:r>
              <a:rPr lang="en-US" b="1" dirty="0" smtClean="0"/>
              <a:t>. </a:t>
            </a:r>
            <a:r>
              <a:rPr lang="en-US" b="1" dirty="0">
                <a:solidFill>
                  <a:schemeClr val="accent1"/>
                </a:solidFill>
              </a:rPr>
              <a:t>(Major)</a:t>
            </a:r>
          </a:p>
          <a:p>
            <a:pPr algn="ctr"/>
            <a:r>
              <a:rPr lang="en-US" b="1" dirty="0" smtClean="0"/>
              <a:t> </a:t>
            </a:r>
            <a:endParaRPr lang="en-US" dirty="0"/>
          </a:p>
          <a:p>
            <a:r>
              <a:rPr lang="en-US" b="1" dirty="0"/>
              <a:t>G.SRT.C.6 </a:t>
            </a:r>
            <a:r>
              <a:rPr lang="en-US" sz="1400" dirty="0"/>
              <a:t>Understand that by similarity, side ratios in right triangles are properties of the angles in the triangle, leading to definitions of trigonometric ratios for acute angles. </a:t>
            </a:r>
            <a:endParaRPr lang="en-US" sz="1400" dirty="0" smtClean="0"/>
          </a:p>
          <a:p>
            <a:endParaRPr lang="en-US" sz="1400" dirty="0"/>
          </a:p>
          <a:p>
            <a:r>
              <a:rPr lang="en-US" b="1" dirty="0"/>
              <a:t>G.SRT.C.7 </a:t>
            </a:r>
            <a:r>
              <a:rPr lang="en-US" sz="1400" dirty="0"/>
              <a:t>Explain and use the relationship between the sine and cosine of complementary angles. </a:t>
            </a:r>
            <a:endParaRPr lang="en-US" sz="1400" dirty="0" smtClean="0"/>
          </a:p>
          <a:p>
            <a:endParaRPr lang="en-US" sz="1400" dirty="0"/>
          </a:p>
          <a:p>
            <a:r>
              <a:rPr lang="en-US" b="1" dirty="0"/>
              <a:t>G.SRT.C.8 </a:t>
            </a:r>
            <a:r>
              <a:rPr lang="en-US" sz="1400" dirty="0"/>
              <a:t>Use trigonometric ratios and the Pythagorean Theorem to solve right triangles in applied problems. </a:t>
            </a:r>
            <a:r>
              <a:rPr lang="en-US" sz="1400" dirty="0" smtClean="0">
                <a:solidFill>
                  <a:schemeClr val="accent2"/>
                </a:solidFill>
              </a:rPr>
              <a:t>Students will also have to find angles using inverse trig ratios. </a:t>
            </a:r>
            <a:r>
              <a:rPr lang="en-US" dirty="0"/>
              <a:t>	</a:t>
            </a:r>
          </a:p>
          <a:p>
            <a:endParaRPr lang="en-US" dirty="0"/>
          </a:p>
        </p:txBody>
      </p:sp>
      <p:sp>
        <p:nvSpPr>
          <p:cNvPr id="2" name="TextBox 1"/>
          <p:cNvSpPr txBox="1"/>
          <p:nvPr/>
        </p:nvSpPr>
        <p:spPr>
          <a:xfrm>
            <a:off x="6629400" y="6553200"/>
            <a:ext cx="1600200" cy="369332"/>
          </a:xfrm>
          <a:prstGeom prst="rect">
            <a:avLst/>
          </a:prstGeom>
          <a:noFill/>
        </p:spPr>
        <p:txBody>
          <a:bodyPr wrap="square" rtlCol="0">
            <a:spAutoFit/>
          </a:bodyPr>
          <a:lstStyle/>
          <a:p>
            <a:r>
              <a:rPr lang="en-US" dirty="0" smtClean="0">
                <a:hlinkClick r:id="rId2" action="ppaction://hlinksldjump"/>
              </a:rPr>
              <a:t>Back to tree</a:t>
            </a:r>
            <a:endParaRPr lang="en-US" dirty="0"/>
          </a:p>
        </p:txBody>
      </p:sp>
      <p:pic>
        <p:nvPicPr>
          <p:cNvPr id="8" name="Picture 2" descr="C:\Documents and Settings\sbrockle\Local Settings\Temporary Internet Files\Content.IE5\J1UJ3BZ1\MC90044003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8971" y="4572000"/>
            <a:ext cx="1066800" cy="6857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226588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52400"/>
            <a:ext cx="8534400" cy="461665"/>
          </a:xfrm>
          <a:prstGeom prst="rect">
            <a:avLst/>
          </a:prstGeom>
        </p:spPr>
        <p:txBody>
          <a:bodyPr wrap="square">
            <a:spAutoFit/>
          </a:bodyPr>
          <a:lstStyle/>
          <a:p>
            <a:pPr algn="ctr"/>
            <a:r>
              <a:rPr lang="en-US" sz="2400" b="1" dirty="0" smtClean="0"/>
              <a:t>Circles(G-C)</a:t>
            </a:r>
            <a:endParaRPr lang="en-US" sz="2400" b="1" dirty="0"/>
          </a:p>
        </p:txBody>
      </p:sp>
      <p:sp>
        <p:nvSpPr>
          <p:cNvPr id="5" name="Rectangle 4"/>
          <p:cNvSpPr/>
          <p:nvPr/>
        </p:nvSpPr>
        <p:spPr>
          <a:xfrm>
            <a:off x="396240" y="990600"/>
            <a:ext cx="8382000" cy="4524315"/>
          </a:xfrm>
          <a:prstGeom prst="rect">
            <a:avLst/>
          </a:prstGeom>
          <a:ln>
            <a:solidFill>
              <a:schemeClr val="accent1"/>
            </a:solidFill>
          </a:ln>
        </p:spPr>
        <p:txBody>
          <a:bodyPr wrap="square">
            <a:spAutoFit/>
          </a:bodyPr>
          <a:lstStyle/>
          <a:p>
            <a:pPr marL="342900" indent="-342900" algn="ctr">
              <a:buAutoNum type="alphaUcPeriod"/>
            </a:pPr>
            <a:r>
              <a:rPr lang="en-US" b="1" dirty="0" smtClean="0"/>
              <a:t>Understand </a:t>
            </a:r>
            <a:r>
              <a:rPr lang="en-US" b="1" dirty="0"/>
              <a:t>and apply theorems about circles. </a:t>
            </a:r>
            <a:r>
              <a:rPr lang="en-US" b="1" dirty="0" smtClean="0">
                <a:solidFill>
                  <a:srgbClr val="FFC000"/>
                </a:solidFill>
              </a:rPr>
              <a:t>(Supporting)</a:t>
            </a:r>
          </a:p>
          <a:p>
            <a:pPr marL="342900" indent="-342900" algn="ctr">
              <a:buAutoNum type="alphaUcPeriod"/>
            </a:pPr>
            <a:endParaRPr lang="en-US" b="1" dirty="0">
              <a:solidFill>
                <a:srgbClr val="FFC000"/>
              </a:solidFill>
            </a:endParaRPr>
          </a:p>
          <a:p>
            <a:r>
              <a:rPr lang="en-US" b="1" dirty="0"/>
              <a:t>G.C.A.1 </a:t>
            </a:r>
            <a:r>
              <a:rPr lang="en-US" sz="1400" dirty="0"/>
              <a:t>Prove that all circles are similar. </a:t>
            </a:r>
            <a:endParaRPr lang="en-US" sz="1400" dirty="0" smtClean="0"/>
          </a:p>
          <a:p>
            <a:endParaRPr lang="en-US" sz="1400" dirty="0"/>
          </a:p>
          <a:p>
            <a:r>
              <a:rPr lang="en-US" b="1" dirty="0"/>
              <a:t>G.C.A.2 </a:t>
            </a:r>
            <a:r>
              <a:rPr lang="en-US" sz="1400" dirty="0"/>
              <a:t>Identify and describe relationships among inscribed angles, radii, and chords. </a:t>
            </a:r>
            <a:r>
              <a:rPr lang="en-US" sz="1400" i="1" dirty="0"/>
              <a:t>Include the relationship between central, inscribed, and circumscribed angles; inscribed angles on a diameter are right angles; the radius of a circle is perpendicular to the tangent where the radius intersects the circle. </a:t>
            </a:r>
            <a:endParaRPr lang="en-US" sz="1400" dirty="0"/>
          </a:p>
          <a:p>
            <a:r>
              <a:rPr lang="en-US" b="1" dirty="0"/>
              <a:t>NYSED: </a:t>
            </a:r>
            <a:r>
              <a:rPr lang="en-US" sz="1400" dirty="0"/>
              <a:t>Relationships include but are not limited to the listed relationships. </a:t>
            </a:r>
          </a:p>
          <a:p>
            <a:r>
              <a:rPr lang="en-US" sz="1400" dirty="0"/>
              <a:t>Example: angles involving tangents and secants. </a:t>
            </a:r>
            <a:r>
              <a:rPr lang="en-US" sz="1400" dirty="0" smtClean="0">
                <a:solidFill>
                  <a:schemeClr val="accent2"/>
                </a:solidFill>
              </a:rPr>
              <a:t>(All 2005 circle theorems)</a:t>
            </a:r>
          </a:p>
          <a:p>
            <a:r>
              <a:rPr lang="en-US" sz="1400" dirty="0" smtClean="0">
                <a:solidFill>
                  <a:schemeClr val="accent2"/>
                </a:solidFill>
              </a:rPr>
              <a:t>Find the </a:t>
            </a:r>
            <a:r>
              <a:rPr lang="en-US" sz="1400" dirty="0" smtClean="0">
                <a:solidFill>
                  <a:schemeClr val="accent2"/>
                </a:solidFill>
                <a:hlinkClick r:id="rId2" action="ppaction://hlinksldjump"/>
              </a:rPr>
              <a:t>equation </a:t>
            </a:r>
            <a:r>
              <a:rPr lang="en-US" sz="1400" dirty="0" smtClean="0">
                <a:solidFill>
                  <a:schemeClr val="accent2"/>
                </a:solidFill>
              </a:rPr>
              <a:t>of tangent lines, link to G.GPE.5. </a:t>
            </a:r>
            <a:endParaRPr lang="en-US" sz="1400" dirty="0">
              <a:solidFill>
                <a:schemeClr val="accent2"/>
              </a:solidFill>
            </a:endParaRPr>
          </a:p>
          <a:p>
            <a:r>
              <a:rPr lang="en-US" b="1" dirty="0" smtClean="0"/>
              <a:t>G.C.A.3 </a:t>
            </a:r>
            <a:r>
              <a:rPr lang="en-US" sz="1400" dirty="0"/>
              <a:t>Construct the inscribed and circumscribed circles of a triangle, and prove properties of angles for a quadrilateral inscribed in a circle. </a:t>
            </a:r>
            <a:endParaRPr lang="en-US" sz="1400" dirty="0" smtClean="0"/>
          </a:p>
          <a:p>
            <a:endParaRPr lang="en-US" sz="1400" dirty="0"/>
          </a:p>
          <a:p>
            <a:pPr algn="ctr"/>
            <a:r>
              <a:rPr lang="en-US" b="1" dirty="0"/>
              <a:t>B. Find arc lengths and areas of sectors of circles. </a:t>
            </a:r>
            <a:r>
              <a:rPr lang="en-US" b="1" dirty="0">
                <a:solidFill>
                  <a:srgbClr val="FFC000"/>
                </a:solidFill>
              </a:rPr>
              <a:t>(Supporting)</a:t>
            </a:r>
          </a:p>
          <a:p>
            <a:pPr algn="ctr"/>
            <a:endParaRPr lang="en-US" dirty="0"/>
          </a:p>
          <a:p>
            <a:r>
              <a:rPr lang="en-US" b="1" dirty="0"/>
              <a:t>G.C.B.5 </a:t>
            </a:r>
            <a:r>
              <a:rPr lang="en-US" sz="1400" dirty="0"/>
              <a:t>Derive using similarity the fact that the length of the arc intercepted by an angle is proportional to the radius, and define the radian measure of the angle as the constant of proportionality; derive the formula for the area of a sector. 	</a:t>
            </a:r>
          </a:p>
        </p:txBody>
      </p:sp>
      <p:pic>
        <p:nvPicPr>
          <p:cNvPr id="6" name="Picture 2" descr="C:\Documents and Settings\sbrockle\Local Settings\Temporary Internet Files\Content.IE5\J1UJ3BZ1\MC90044003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7331" y="1386318"/>
            <a:ext cx="867930" cy="72935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C:\Documents and Settings\sbrockle\Local Settings\Temporary Internet Files\Content.IE5\J1UJ3BZ1\MC90044003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5181600"/>
            <a:ext cx="867930" cy="7293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83403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28600"/>
            <a:ext cx="3140075" cy="3505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685800" y="533400"/>
            <a:ext cx="5894992" cy="646331"/>
          </a:xfrm>
          <a:prstGeom prst="rect">
            <a:avLst/>
          </a:prstGeom>
          <a:noFill/>
        </p:spPr>
        <p:txBody>
          <a:bodyPr wrap="square" rtlCol="0">
            <a:spAutoFit/>
          </a:bodyPr>
          <a:lstStyle/>
          <a:p>
            <a:r>
              <a:rPr lang="en-US" dirty="0" smtClean="0"/>
              <a:t>Use the diagram to show that measure of arc DE=</a:t>
            </a:r>
            <a:r>
              <a:rPr lang="en-US" dirty="0" err="1" smtClean="0"/>
              <a:t>y+x</a:t>
            </a:r>
            <a:r>
              <a:rPr lang="en-US" dirty="0" smtClean="0"/>
              <a:t> and the measure of arc FG=y-x and show your work.</a:t>
            </a:r>
            <a:endParaRPr lang="en-US" dirty="0"/>
          </a:p>
        </p:txBody>
      </p:sp>
      <p:sp>
        <p:nvSpPr>
          <p:cNvPr id="7" name="TextBox 6"/>
          <p:cNvSpPr txBox="1"/>
          <p:nvPr/>
        </p:nvSpPr>
        <p:spPr>
          <a:xfrm>
            <a:off x="384288" y="2590800"/>
            <a:ext cx="4111512" cy="369332"/>
          </a:xfrm>
          <a:prstGeom prst="rect">
            <a:avLst/>
          </a:prstGeom>
          <a:noFill/>
          <a:ln>
            <a:solidFill>
              <a:schemeClr val="accent1"/>
            </a:solidFill>
          </a:ln>
        </p:spPr>
        <p:txBody>
          <a:bodyPr wrap="square" rtlCol="0">
            <a:spAutoFit/>
          </a:bodyPr>
          <a:lstStyle/>
          <a:p>
            <a:r>
              <a:rPr lang="en-US" dirty="0" smtClean="0"/>
              <a:t>What about circle proofs ? </a:t>
            </a:r>
            <a:r>
              <a:rPr lang="en-US" dirty="0" smtClean="0">
                <a:solidFill>
                  <a:schemeClr val="accent1"/>
                </a:solidFill>
              </a:rPr>
              <a:t>Link to G. SRT.5</a:t>
            </a:r>
            <a:endParaRPr lang="en-US" dirty="0">
              <a:solidFill>
                <a:schemeClr val="accent1"/>
              </a:solidFill>
            </a:endParaRPr>
          </a:p>
        </p:txBody>
      </p:sp>
      <p:sp>
        <p:nvSpPr>
          <p:cNvPr id="8" name="Rectangle 7"/>
          <p:cNvSpPr/>
          <p:nvPr/>
        </p:nvSpPr>
        <p:spPr>
          <a:xfrm>
            <a:off x="533400" y="3048000"/>
            <a:ext cx="4572000" cy="2954655"/>
          </a:xfrm>
          <a:prstGeom prst="rect">
            <a:avLst/>
          </a:prstGeom>
        </p:spPr>
        <p:txBody>
          <a:bodyPr>
            <a:spAutoFit/>
          </a:bodyPr>
          <a:lstStyle/>
          <a:p>
            <a:r>
              <a:rPr lang="fr-FR" b="1" dirty="0"/>
              <a:t>Common </a:t>
            </a:r>
            <a:r>
              <a:rPr lang="fr-FR" b="1" dirty="0" err="1"/>
              <a:t>Core</a:t>
            </a:r>
            <a:r>
              <a:rPr lang="fr-FR" b="1" dirty="0"/>
              <a:t> </a:t>
            </a:r>
            <a:r>
              <a:rPr lang="fr-FR" b="1" dirty="0" err="1"/>
              <a:t>Sample</a:t>
            </a:r>
            <a:r>
              <a:rPr lang="fr-FR" b="1" dirty="0"/>
              <a:t> Question #13</a:t>
            </a:r>
          </a:p>
          <a:p>
            <a:r>
              <a:rPr lang="en-US" sz="1400" dirty="0" smtClean="0"/>
              <a:t>In </a:t>
            </a:r>
            <a:r>
              <a:rPr lang="en-US" sz="1400" dirty="0"/>
              <a:t>the diagram below, secant </a:t>
            </a:r>
            <a:r>
              <a:rPr lang="en-US" sz="1400" i="1" dirty="0"/>
              <a:t>ACD </a:t>
            </a:r>
            <a:r>
              <a:rPr lang="en-US" sz="1400" dirty="0"/>
              <a:t>and tangent </a:t>
            </a:r>
            <a:r>
              <a:rPr lang="en-US" sz="1400" i="1" dirty="0"/>
              <a:t>AB </a:t>
            </a:r>
            <a:r>
              <a:rPr lang="en-US" sz="1400" dirty="0"/>
              <a:t>are drawn from external point </a:t>
            </a:r>
            <a:r>
              <a:rPr lang="en-US" sz="1400" i="1" dirty="0"/>
              <a:t>A</a:t>
            </a:r>
          </a:p>
          <a:p>
            <a:r>
              <a:rPr lang="en-US" sz="1400" dirty="0"/>
              <a:t>to circle </a:t>
            </a:r>
            <a:r>
              <a:rPr lang="en-US" sz="1400" i="1" dirty="0"/>
              <a:t>O.</a:t>
            </a:r>
          </a:p>
          <a:p>
            <a:r>
              <a:rPr lang="en-US" u="sng" dirty="0"/>
              <a:t>Prove the theorem</a:t>
            </a:r>
            <a:r>
              <a:rPr lang="en-US" dirty="0"/>
              <a:t>: If a secant and a tangent are drawn to a circle from an external</a:t>
            </a:r>
          </a:p>
          <a:p>
            <a:r>
              <a:rPr lang="en-US" dirty="0"/>
              <a:t>point, the product of the lengths of the secant segment and its</a:t>
            </a:r>
          </a:p>
          <a:p>
            <a:r>
              <a:rPr lang="en-US" dirty="0"/>
              <a:t>external segment equals the length of the tangent segment</a:t>
            </a:r>
          </a:p>
          <a:p>
            <a:r>
              <a:rPr lang="en-US" dirty="0"/>
              <a:t>squared. (</a:t>
            </a:r>
            <a:r>
              <a:rPr lang="en-US" i="1" dirty="0" smtClean="0"/>
              <a:t>AC x AD =</a:t>
            </a:r>
            <a:r>
              <a:rPr lang="en-US" dirty="0" smtClean="0"/>
              <a:t> </a:t>
            </a:r>
            <a:r>
              <a:rPr lang="en-US" i="1" dirty="0" smtClean="0"/>
              <a:t>AB^</a:t>
            </a:r>
            <a:r>
              <a:rPr lang="en-US" dirty="0" smtClean="0"/>
              <a:t>2 </a:t>
            </a:r>
            <a:r>
              <a:rPr lang="en-US" dirty="0"/>
              <a:t>)</a:t>
            </a:r>
          </a:p>
        </p:txBody>
      </p:sp>
      <p:sp>
        <p:nvSpPr>
          <p:cNvPr id="9" name="Oval 8"/>
          <p:cNvSpPr/>
          <p:nvPr/>
        </p:nvSpPr>
        <p:spPr>
          <a:xfrm>
            <a:off x="6477000" y="4648200"/>
            <a:ext cx="1676400" cy="1676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V="1">
            <a:off x="7162800" y="4191000"/>
            <a:ext cx="1676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9" idx="4"/>
          </p:cNvCxnSpPr>
          <p:nvPr/>
        </p:nvCxnSpPr>
        <p:spPr>
          <a:xfrm flipH="1">
            <a:off x="7315200" y="4191000"/>
            <a:ext cx="1524000" cy="21336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010400" y="4267200"/>
            <a:ext cx="228600" cy="369332"/>
          </a:xfrm>
          <a:prstGeom prst="rect">
            <a:avLst/>
          </a:prstGeom>
          <a:noFill/>
        </p:spPr>
        <p:txBody>
          <a:bodyPr wrap="square" rtlCol="0">
            <a:spAutoFit/>
          </a:bodyPr>
          <a:lstStyle/>
          <a:p>
            <a:r>
              <a:rPr lang="en-US" dirty="0" smtClean="0"/>
              <a:t>B</a:t>
            </a:r>
            <a:endParaRPr lang="en-US" dirty="0"/>
          </a:p>
        </p:txBody>
      </p:sp>
      <p:sp>
        <p:nvSpPr>
          <p:cNvPr id="17" name="TextBox 16"/>
          <p:cNvSpPr txBox="1"/>
          <p:nvPr/>
        </p:nvSpPr>
        <p:spPr>
          <a:xfrm>
            <a:off x="8763000" y="3733800"/>
            <a:ext cx="228600" cy="369332"/>
          </a:xfrm>
          <a:prstGeom prst="rect">
            <a:avLst/>
          </a:prstGeom>
          <a:noFill/>
        </p:spPr>
        <p:txBody>
          <a:bodyPr wrap="square" rtlCol="0">
            <a:spAutoFit/>
          </a:bodyPr>
          <a:lstStyle/>
          <a:p>
            <a:r>
              <a:rPr lang="en-US" dirty="0" smtClean="0"/>
              <a:t>A</a:t>
            </a:r>
            <a:endParaRPr lang="en-US" dirty="0"/>
          </a:p>
        </p:txBody>
      </p:sp>
      <p:sp>
        <p:nvSpPr>
          <p:cNvPr id="18" name="TextBox 17"/>
          <p:cNvSpPr txBox="1"/>
          <p:nvPr/>
        </p:nvSpPr>
        <p:spPr>
          <a:xfrm>
            <a:off x="8153400" y="4960358"/>
            <a:ext cx="212725" cy="369332"/>
          </a:xfrm>
          <a:prstGeom prst="rect">
            <a:avLst/>
          </a:prstGeom>
          <a:noFill/>
        </p:spPr>
        <p:txBody>
          <a:bodyPr wrap="square" rtlCol="0">
            <a:spAutoFit/>
          </a:bodyPr>
          <a:lstStyle/>
          <a:p>
            <a:r>
              <a:rPr lang="en-US" dirty="0" smtClean="0"/>
              <a:t>C</a:t>
            </a:r>
            <a:endParaRPr lang="en-US" dirty="0"/>
          </a:p>
        </p:txBody>
      </p:sp>
      <p:sp>
        <p:nvSpPr>
          <p:cNvPr id="19" name="TextBox 18"/>
          <p:cNvSpPr txBox="1"/>
          <p:nvPr/>
        </p:nvSpPr>
        <p:spPr>
          <a:xfrm>
            <a:off x="7239000" y="6324600"/>
            <a:ext cx="457200" cy="369332"/>
          </a:xfrm>
          <a:prstGeom prst="rect">
            <a:avLst/>
          </a:prstGeom>
          <a:noFill/>
        </p:spPr>
        <p:txBody>
          <a:bodyPr wrap="square" rtlCol="0">
            <a:spAutoFit/>
          </a:bodyPr>
          <a:lstStyle/>
          <a:p>
            <a:r>
              <a:rPr lang="en-US" dirty="0" smtClean="0"/>
              <a:t>D</a:t>
            </a:r>
            <a:endParaRPr lang="en-US" dirty="0"/>
          </a:p>
        </p:txBody>
      </p:sp>
      <p:sp>
        <p:nvSpPr>
          <p:cNvPr id="20" name="TextBox 19"/>
          <p:cNvSpPr txBox="1"/>
          <p:nvPr/>
        </p:nvSpPr>
        <p:spPr>
          <a:xfrm>
            <a:off x="7318248" y="5266944"/>
            <a:ext cx="304800" cy="369332"/>
          </a:xfrm>
          <a:prstGeom prst="rect">
            <a:avLst/>
          </a:prstGeom>
          <a:noFill/>
        </p:spPr>
        <p:txBody>
          <a:bodyPr wrap="square" rtlCol="0">
            <a:spAutoFit/>
          </a:bodyPr>
          <a:lstStyle/>
          <a:p>
            <a:r>
              <a:rPr lang="en-US" dirty="0" smtClean="0"/>
              <a:t>O</a:t>
            </a:r>
            <a:endParaRPr lang="en-US" dirty="0"/>
          </a:p>
        </p:txBody>
      </p:sp>
      <p:sp>
        <p:nvSpPr>
          <p:cNvPr id="22" name="TextBox 21"/>
          <p:cNvSpPr txBox="1"/>
          <p:nvPr/>
        </p:nvSpPr>
        <p:spPr>
          <a:xfrm>
            <a:off x="7162800" y="5257800"/>
            <a:ext cx="457200" cy="369332"/>
          </a:xfrm>
          <a:prstGeom prst="rect">
            <a:avLst/>
          </a:prstGeom>
          <a:noFill/>
        </p:spPr>
        <p:txBody>
          <a:bodyPr wrap="square" rtlCol="0">
            <a:spAutoFit/>
          </a:bodyPr>
          <a:lstStyle/>
          <a:p>
            <a:r>
              <a:rPr lang="en-US" dirty="0" smtClean="0"/>
              <a:t>.</a:t>
            </a:r>
            <a:endParaRPr lang="en-US" dirty="0"/>
          </a:p>
        </p:txBody>
      </p:sp>
      <p:sp>
        <p:nvSpPr>
          <p:cNvPr id="2" name="TextBox 1"/>
          <p:cNvSpPr txBox="1"/>
          <p:nvPr/>
        </p:nvSpPr>
        <p:spPr>
          <a:xfrm>
            <a:off x="384288" y="6324600"/>
            <a:ext cx="1368312" cy="369332"/>
          </a:xfrm>
          <a:prstGeom prst="rect">
            <a:avLst/>
          </a:prstGeom>
          <a:noFill/>
        </p:spPr>
        <p:txBody>
          <a:bodyPr wrap="square" rtlCol="0">
            <a:spAutoFit/>
          </a:bodyPr>
          <a:lstStyle/>
          <a:p>
            <a:r>
              <a:rPr lang="en-US" dirty="0" smtClean="0">
                <a:hlinkClick r:id="rId3" action="ppaction://hlinksldjump"/>
              </a:rPr>
              <a:t>Back to Tree</a:t>
            </a:r>
            <a:endParaRPr lang="en-US" dirty="0"/>
          </a:p>
        </p:txBody>
      </p:sp>
    </p:spTree>
    <p:extLst>
      <p:ext uri="{BB962C8B-B14F-4D97-AF65-F5344CB8AC3E}">
        <p14:creationId xmlns:p14="http://schemas.microsoft.com/office/powerpoint/2010/main" val="281320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6" grpId="0"/>
      <p:bldP spid="17" grpId="0"/>
      <p:bldP spid="18" grpId="0"/>
      <p:bldP spid="19" grpId="0"/>
      <p:bldP spid="20"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533400" y="304800"/>
                <a:ext cx="8382000" cy="669992"/>
              </a:xfrm>
              <a:prstGeom prst="rect">
                <a:avLst/>
              </a:prstGeom>
            </p:spPr>
            <p:txBody>
              <a:bodyPr wrap="square">
                <a:spAutoFit/>
              </a:bodyPr>
              <a:lstStyle/>
              <a:p>
                <a:r>
                  <a:rPr lang="en-US" b="1" dirty="0" smtClean="0"/>
                  <a:t>Consider the circle with equation </a:t>
                </a:r>
                <a14:m>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a:rPr>
                          <m:t>(</m:t>
                        </m:r>
                        <m:r>
                          <a:rPr lang="en-US" b="1" i="1" smtClean="0">
                            <a:latin typeface="Cambria Math"/>
                          </a:rPr>
                          <m:t>𝒙</m:t>
                        </m:r>
                        <m:r>
                          <a:rPr lang="en-US" b="1" i="1" smtClean="0">
                            <a:latin typeface="Cambria Math"/>
                          </a:rPr>
                          <m:t>−</m:t>
                        </m:r>
                        <m:r>
                          <a:rPr lang="en-US" b="1" i="1" smtClean="0">
                            <a:latin typeface="Cambria Math"/>
                          </a:rPr>
                          <m:t>𝟑</m:t>
                        </m:r>
                        <m:r>
                          <a:rPr lang="en-US" b="1" i="1" smtClean="0">
                            <a:latin typeface="Cambria Math"/>
                          </a:rPr>
                          <m:t>)</m:t>
                        </m:r>
                      </m:e>
                      <m:sup>
                        <m:r>
                          <a:rPr lang="en-US" b="1" i="1" smtClean="0">
                            <a:latin typeface="Cambria Math"/>
                          </a:rPr>
                          <m:t>𝟐</m:t>
                        </m:r>
                      </m:sup>
                    </m:sSup>
                  </m:oMath>
                </a14:m>
                <a:r>
                  <a:rPr lang="en-US" b="1" dirty="0" smtClean="0"/>
                  <a:t> + </a:t>
                </a:r>
                <a14:m>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a:rPr>
                          <m:t>(</m:t>
                        </m:r>
                        <m:r>
                          <a:rPr lang="en-US" b="1" i="1" smtClean="0">
                            <a:latin typeface="Cambria Math"/>
                          </a:rPr>
                          <m:t>𝒚</m:t>
                        </m:r>
                        <m:r>
                          <a:rPr lang="en-US" b="1" i="1" smtClean="0">
                            <a:latin typeface="Cambria Math"/>
                          </a:rPr>
                          <m:t>−</m:t>
                        </m:r>
                        <m:r>
                          <a:rPr lang="en-US" b="1" i="1" smtClean="0">
                            <a:latin typeface="Cambria Math"/>
                          </a:rPr>
                          <m:t>𝟓</m:t>
                        </m:r>
                        <m:r>
                          <a:rPr lang="en-US" b="1" i="1" smtClean="0">
                            <a:latin typeface="Cambria Math"/>
                          </a:rPr>
                          <m:t>)</m:t>
                        </m:r>
                      </m:e>
                      <m:sup>
                        <m:r>
                          <a:rPr lang="en-US" b="1" i="1" smtClean="0">
                            <a:latin typeface="Cambria Math"/>
                          </a:rPr>
                          <m:t>𝟐</m:t>
                        </m:r>
                      </m:sup>
                    </m:sSup>
                  </m:oMath>
                </a14:m>
                <a:r>
                  <a:rPr lang="en-US" b="1" dirty="0" smtClean="0"/>
                  <a:t> = 20. </a:t>
                </a:r>
                <a:r>
                  <a:rPr lang="en-US" b="1" dirty="0"/>
                  <a:t>Find the equations of two tangent lines to the circle that each have slope </a:t>
                </a:r>
                <a:r>
                  <a:rPr lang="en-US" b="1" dirty="0" smtClean="0"/>
                  <a:t>-1/2. </a:t>
                </a:r>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533400" y="304800"/>
                <a:ext cx="8382000" cy="669992"/>
              </a:xfrm>
              <a:prstGeom prst="rect">
                <a:avLst/>
              </a:prstGeom>
              <a:blipFill rotWithShape="1">
                <a:blip r:embed="rId2"/>
                <a:stretch>
                  <a:fillRect l="-655" t="-3636" b="-10909"/>
                </a:stretch>
              </a:blipFill>
            </p:spPr>
            <p:txBody>
              <a:bodyPr/>
              <a:lstStyle/>
              <a:p>
                <a:r>
                  <a:rPr lang="en-US">
                    <a:noFill/>
                  </a:rPr>
                  <a:t> </a:t>
                </a:r>
              </a:p>
            </p:txBody>
          </p:sp>
        </mc:Fallback>
      </mc:AlternateContent>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65" t="39078" r="33397" b="9406"/>
          <a:stretch/>
        </p:blipFill>
        <p:spPr bwMode="auto">
          <a:xfrm>
            <a:off x="228600" y="1447800"/>
            <a:ext cx="5542863" cy="42988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6053328" y="4648200"/>
            <a:ext cx="2209800" cy="369332"/>
          </a:xfrm>
          <a:prstGeom prst="rect">
            <a:avLst/>
          </a:prstGeom>
          <a:noFill/>
        </p:spPr>
        <p:txBody>
          <a:bodyPr wrap="square" rtlCol="0">
            <a:spAutoFit/>
          </a:bodyPr>
          <a:lstStyle/>
          <a:p>
            <a:r>
              <a:rPr lang="en-US" dirty="0"/>
              <a:t>y</a:t>
            </a:r>
            <a:r>
              <a:rPr lang="en-US" dirty="0" smtClean="0"/>
              <a:t>-1= -1/2(x-1)</a:t>
            </a:r>
            <a:endParaRPr lang="en-US" dirty="0"/>
          </a:p>
        </p:txBody>
      </p:sp>
      <p:sp>
        <p:nvSpPr>
          <p:cNvPr id="6" name="TextBox 5"/>
          <p:cNvSpPr txBox="1"/>
          <p:nvPr/>
        </p:nvSpPr>
        <p:spPr>
          <a:xfrm>
            <a:off x="6028944" y="4276344"/>
            <a:ext cx="1981200" cy="369332"/>
          </a:xfrm>
          <a:prstGeom prst="rect">
            <a:avLst/>
          </a:prstGeom>
          <a:noFill/>
        </p:spPr>
        <p:txBody>
          <a:bodyPr wrap="square" rtlCol="0">
            <a:spAutoFit/>
          </a:bodyPr>
          <a:lstStyle/>
          <a:p>
            <a:r>
              <a:rPr lang="en-US" dirty="0" smtClean="0"/>
              <a:t>y-9= -1/2(x-5)</a:t>
            </a:r>
            <a:endParaRPr lang="en-US" dirty="0"/>
          </a:p>
        </p:txBody>
      </p:sp>
      <p:sp>
        <p:nvSpPr>
          <p:cNvPr id="7" name="TextBox 6"/>
          <p:cNvSpPr txBox="1"/>
          <p:nvPr/>
        </p:nvSpPr>
        <p:spPr>
          <a:xfrm>
            <a:off x="762000" y="6248400"/>
            <a:ext cx="990600" cy="381000"/>
          </a:xfrm>
          <a:prstGeom prst="rect">
            <a:avLst/>
          </a:prstGeom>
          <a:noFill/>
        </p:spPr>
        <p:txBody>
          <a:bodyPr wrap="square" rtlCol="0">
            <a:spAutoFit/>
          </a:bodyPr>
          <a:lstStyle/>
          <a:p>
            <a:r>
              <a:rPr lang="en-US" dirty="0" smtClean="0">
                <a:hlinkClick r:id="rId4" action="ppaction://hlinksldjump"/>
              </a:rPr>
              <a:t>Back</a:t>
            </a:r>
            <a:endParaRPr lang="en-US" dirty="0"/>
          </a:p>
        </p:txBody>
      </p:sp>
    </p:spTree>
    <p:extLst>
      <p:ext uri="{BB962C8B-B14F-4D97-AF65-F5344CB8AC3E}">
        <p14:creationId xmlns:p14="http://schemas.microsoft.com/office/powerpoint/2010/main" val="2647738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52400"/>
            <a:ext cx="8534400" cy="461665"/>
          </a:xfrm>
          <a:prstGeom prst="rect">
            <a:avLst/>
          </a:prstGeom>
        </p:spPr>
        <p:txBody>
          <a:bodyPr wrap="square">
            <a:spAutoFit/>
          </a:bodyPr>
          <a:lstStyle/>
          <a:p>
            <a:pPr algn="ctr"/>
            <a:r>
              <a:rPr lang="en-US" sz="2400" b="1" dirty="0" smtClean="0"/>
              <a:t>Expressing Geometric Properties with Equations (G-GPE) </a:t>
            </a:r>
            <a:endParaRPr lang="en-US" sz="2400" b="1" dirty="0"/>
          </a:p>
        </p:txBody>
      </p:sp>
      <p:sp>
        <p:nvSpPr>
          <p:cNvPr id="5" name="Rectangle 4"/>
          <p:cNvSpPr/>
          <p:nvPr/>
        </p:nvSpPr>
        <p:spPr>
          <a:xfrm>
            <a:off x="304800" y="617113"/>
            <a:ext cx="8153400" cy="2339102"/>
          </a:xfrm>
          <a:prstGeom prst="rect">
            <a:avLst/>
          </a:prstGeom>
          <a:ln>
            <a:solidFill>
              <a:schemeClr val="accent1"/>
            </a:solidFill>
          </a:ln>
        </p:spPr>
        <p:txBody>
          <a:bodyPr wrap="square">
            <a:spAutoFit/>
          </a:bodyPr>
          <a:lstStyle/>
          <a:p>
            <a:pPr marL="342900" indent="-342900" algn="ctr">
              <a:buAutoNum type="alphaUcPeriod"/>
            </a:pPr>
            <a:r>
              <a:rPr lang="en-US" b="1" dirty="0" smtClean="0"/>
              <a:t>Translate </a:t>
            </a:r>
            <a:r>
              <a:rPr lang="en-US" b="1" dirty="0"/>
              <a:t>between the geometric description and the equation of a conic section. </a:t>
            </a:r>
            <a:endParaRPr lang="en-US" b="1" dirty="0" smtClean="0"/>
          </a:p>
          <a:p>
            <a:pPr algn="ctr"/>
            <a:r>
              <a:rPr lang="en-US" b="1" dirty="0" smtClean="0">
                <a:solidFill>
                  <a:srgbClr val="FFC000"/>
                </a:solidFill>
              </a:rPr>
              <a:t>(Supporting)</a:t>
            </a:r>
          </a:p>
          <a:p>
            <a:pPr algn="ctr"/>
            <a:endParaRPr lang="en-US" dirty="0">
              <a:solidFill>
                <a:srgbClr val="FFC000"/>
              </a:solidFill>
            </a:endParaRPr>
          </a:p>
          <a:p>
            <a:r>
              <a:rPr lang="en-US" b="1" dirty="0"/>
              <a:t>G.GPE.A.1 </a:t>
            </a:r>
            <a:r>
              <a:rPr lang="en-US" sz="1400" dirty="0"/>
              <a:t>Derive the equation of a circle of given center and radius using the Pythagorean Theorem; complete the square to find the center and radius of a circle given by an equation. </a:t>
            </a:r>
            <a:endParaRPr lang="en-US" sz="1400" dirty="0" smtClean="0"/>
          </a:p>
          <a:p>
            <a:r>
              <a:rPr lang="en-US" sz="1400" dirty="0" smtClean="0">
                <a:solidFill>
                  <a:schemeClr val="accent2"/>
                </a:solidFill>
              </a:rPr>
              <a:t>Equations will not be seen in center/radius form as in the past. Students will still need to transfer back and forth between equation and graph. </a:t>
            </a:r>
            <a:r>
              <a:rPr lang="en-US" sz="1400" dirty="0" smtClean="0">
                <a:solidFill>
                  <a:schemeClr val="accent2"/>
                </a:solidFill>
                <a:hlinkClick r:id="rId2" action="ppaction://hlinksldjump"/>
              </a:rPr>
              <a:t>Example</a:t>
            </a:r>
            <a:endParaRPr lang="en-US" sz="1400" dirty="0">
              <a:solidFill>
                <a:schemeClr val="accent2"/>
              </a:solidFill>
            </a:endParaRPr>
          </a:p>
          <a:p>
            <a:r>
              <a:rPr lang="en-US" sz="1400" dirty="0"/>
              <a:t>	</a:t>
            </a:r>
          </a:p>
        </p:txBody>
      </p:sp>
      <p:sp>
        <p:nvSpPr>
          <p:cNvPr id="6" name="Rectangle 5"/>
          <p:cNvSpPr/>
          <p:nvPr/>
        </p:nvSpPr>
        <p:spPr>
          <a:xfrm>
            <a:off x="381000" y="3048000"/>
            <a:ext cx="8077200" cy="3908762"/>
          </a:xfrm>
          <a:prstGeom prst="rect">
            <a:avLst/>
          </a:prstGeom>
          <a:noFill/>
          <a:ln>
            <a:solidFill>
              <a:schemeClr val="accent1"/>
            </a:solidFill>
          </a:ln>
        </p:spPr>
        <p:txBody>
          <a:bodyPr wrap="square">
            <a:spAutoFit/>
          </a:bodyPr>
          <a:lstStyle/>
          <a:p>
            <a:pPr algn="ctr"/>
            <a:r>
              <a:rPr lang="en-US" b="1" dirty="0"/>
              <a:t>B. Use coordinates to prove simple geometric theorems algebraically. </a:t>
            </a:r>
            <a:r>
              <a:rPr lang="en-US" b="1" dirty="0">
                <a:solidFill>
                  <a:schemeClr val="accent1"/>
                </a:solidFill>
              </a:rPr>
              <a:t>(Major)</a:t>
            </a:r>
          </a:p>
          <a:p>
            <a:pPr algn="ctr"/>
            <a:endParaRPr lang="en-US" b="1" dirty="0"/>
          </a:p>
          <a:p>
            <a:r>
              <a:rPr lang="en-US" b="1" dirty="0"/>
              <a:t>G.GPE.B.4 </a:t>
            </a:r>
            <a:r>
              <a:rPr lang="en-US" sz="1400" dirty="0"/>
              <a:t>Use coordinates to prove simple geometric theorems algebraically. </a:t>
            </a:r>
            <a:r>
              <a:rPr lang="en-US" sz="1400" i="1" dirty="0"/>
              <a:t>For example, prove or disprove that a figure defined by four given points in the coordinate plane is a rectangle; prove or disprove that the point (1, √3) lies on the circle centered at the origin and containing the point (0, 2). </a:t>
            </a:r>
            <a:r>
              <a:rPr lang="en-US" sz="1400" dirty="0" smtClean="0">
                <a:solidFill>
                  <a:schemeClr val="accent2"/>
                </a:solidFill>
              </a:rPr>
              <a:t>This involves students using the midpoint, slope and distance formulas.</a:t>
            </a:r>
          </a:p>
          <a:p>
            <a:endParaRPr lang="en-US" sz="1400" dirty="0"/>
          </a:p>
          <a:p>
            <a:r>
              <a:rPr lang="en-US" b="1" dirty="0"/>
              <a:t>G.GPE.B.5 </a:t>
            </a:r>
            <a:r>
              <a:rPr lang="en-US" sz="1400" dirty="0">
                <a:solidFill>
                  <a:schemeClr val="accent2"/>
                </a:solidFill>
              </a:rPr>
              <a:t>Prove</a:t>
            </a:r>
            <a:r>
              <a:rPr lang="en-US" sz="1400" dirty="0"/>
              <a:t> the slope </a:t>
            </a:r>
            <a:r>
              <a:rPr lang="en-US" sz="1400" dirty="0">
                <a:solidFill>
                  <a:schemeClr val="accent2"/>
                </a:solidFill>
              </a:rPr>
              <a:t>criteria</a:t>
            </a:r>
            <a:r>
              <a:rPr lang="en-US" sz="1400" dirty="0"/>
              <a:t> for parallel and perpendicular lines and use them to solve geometric problems (e.g., find the equation of a line parallel or perpendicular to a given line that passes through a given point</a:t>
            </a:r>
            <a:r>
              <a:rPr lang="en-US" sz="1400" dirty="0" smtClean="0"/>
              <a:t>). </a:t>
            </a:r>
            <a:r>
              <a:rPr lang="en-US" sz="1400" smtClean="0">
                <a:hlinkClick r:id="rId3" action="ppaction://hlinksldjump"/>
              </a:rPr>
              <a:t>Methods</a:t>
            </a:r>
            <a:endParaRPr lang="en-US" sz="1400" dirty="0" smtClean="0"/>
          </a:p>
          <a:p>
            <a:r>
              <a:rPr lang="en-US" sz="1400" dirty="0" smtClean="0"/>
              <a:t> </a:t>
            </a:r>
            <a:endParaRPr lang="en-US" sz="1400" dirty="0"/>
          </a:p>
          <a:p>
            <a:r>
              <a:rPr lang="en-US" b="1" dirty="0"/>
              <a:t>G.GPE.B.6 </a:t>
            </a:r>
            <a:r>
              <a:rPr lang="en-US" sz="1400" dirty="0"/>
              <a:t>Find the point on a </a:t>
            </a:r>
            <a:r>
              <a:rPr lang="en-US" sz="1400" dirty="0">
                <a:solidFill>
                  <a:schemeClr val="accent2"/>
                </a:solidFill>
                <a:hlinkClick r:id="rId4" action="ppaction://hlinksldjump"/>
              </a:rPr>
              <a:t>directed line segment </a:t>
            </a:r>
            <a:r>
              <a:rPr lang="en-US" sz="1400" dirty="0"/>
              <a:t>between two given points that partitions the segment in a given ratio</a:t>
            </a:r>
            <a:r>
              <a:rPr lang="en-US" sz="1400" dirty="0" smtClean="0"/>
              <a:t>.</a:t>
            </a:r>
          </a:p>
          <a:p>
            <a:r>
              <a:rPr lang="en-US" sz="1400" dirty="0" smtClean="0"/>
              <a:t> </a:t>
            </a:r>
            <a:endParaRPr lang="en-US" sz="1400" dirty="0"/>
          </a:p>
          <a:p>
            <a:r>
              <a:rPr lang="en-US" b="1" dirty="0"/>
              <a:t>G.GPE.B.7 </a:t>
            </a:r>
            <a:r>
              <a:rPr lang="en-US" sz="1400" dirty="0"/>
              <a:t>Use coordinates to compute perimeters of polygons and areas of triangles and rectangles, e.g., using the distance formula. 	</a:t>
            </a:r>
          </a:p>
        </p:txBody>
      </p:sp>
      <p:sp>
        <p:nvSpPr>
          <p:cNvPr id="7" name="5-Point Star 6"/>
          <p:cNvSpPr/>
          <p:nvPr/>
        </p:nvSpPr>
        <p:spPr>
          <a:xfrm>
            <a:off x="2590800" y="6708648"/>
            <a:ext cx="76200" cy="7620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8382000" y="6062317"/>
            <a:ext cx="762000" cy="369332"/>
          </a:xfrm>
          <a:prstGeom prst="rect">
            <a:avLst/>
          </a:prstGeom>
          <a:noFill/>
        </p:spPr>
        <p:txBody>
          <a:bodyPr wrap="square" rtlCol="0">
            <a:spAutoFit/>
          </a:bodyPr>
          <a:lstStyle/>
          <a:p>
            <a:r>
              <a:rPr lang="en-US" dirty="0" smtClean="0">
                <a:hlinkClick r:id="rId5" action="ppaction://hlinksldjump"/>
              </a:rPr>
              <a:t>TREE</a:t>
            </a:r>
            <a:endParaRPr lang="en-US" dirty="0"/>
          </a:p>
        </p:txBody>
      </p:sp>
      <p:pic>
        <p:nvPicPr>
          <p:cNvPr id="8" name="Picture 2" descr="C:\Documents and Settings\sbrockle\Local Settings\Temporary Internet Files\Content.IE5\J1UJ3BZ1\MC900440035[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4235" y="1750996"/>
            <a:ext cx="867930" cy="729357"/>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Documents and Settings\sbrockle\Local Settings\Temporary Internet Files\Content.IE5\J1UJ3BZ1\MC900440035[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76070" y="4495800"/>
            <a:ext cx="867930" cy="729357"/>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C:\Documents and Settings\sbrockle\Local Settings\Temporary Internet Files\Content.IE5\J1UJ3BZ1\MC900440035[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66155" y="5517626"/>
            <a:ext cx="867930" cy="7293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72552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734" t="16489" r="8714" b="4244"/>
          <a:stretch/>
        </p:blipFill>
        <p:spPr bwMode="auto">
          <a:xfrm>
            <a:off x="0" y="57612"/>
            <a:ext cx="8985055" cy="68019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8974952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20134"/>
            <a:ext cx="7467600" cy="369332"/>
          </a:xfrm>
          <a:prstGeom prst="rect">
            <a:avLst/>
          </a:prstGeom>
          <a:noFill/>
        </p:spPr>
        <p:txBody>
          <a:bodyPr wrap="square" rtlCol="0">
            <a:spAutoFit/>
          </a:bodyPr>
          <a:lstStyle/>
          <a:p>
            <a:r>
              <a:rPr lang="en-US" dirty="0" smtClean="0">
                <a:solidFill>
                  <a:schemeClr val="accent1"/>
                </a:solidFill>
              </a:rPr>
              <a:t>Method One:  Illustrative Math: When are two lines perpendicular ?</a:t>
            </a:r>
            <a:endParaRPr lang="en-US" dirty="0">
              <a:solidFill>
                <a:schemeClr val="accent1"/>
              </a:solidFill>
            </a:endParaRPr>
          </a:p>
        </p:txBody>
      </p:sp>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2953" t="20561" r="5409" b="2380"/>
          <a:stretch/>
        </p:blipFill>
        <p:spPr bwMode="auto">
          <a:xfrm>
            <a:off x="27432" y="489465"/>
            <a:ext cx="6297168" cy="61100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25310" t="25915" r="13880" b="7819"/>
          <a:stretch/>
        </p:blipFill>
        <p:spPr bwMode="auto">
          <a:xfrm>
            <a:off x="5026152" y="609600"/>
            <a:ext cx="4069080" cy="5715000"/>
          </a:xfrm>
          <a:prstGeom prst="rect">
            <a:avLst/>
          </a:prstGeom>
          <a:noFill/>
          <a:ln w="9525">
            <a:no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80686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1410"/>
            <a:ext cx="8458200" cy="646331"/>
          </a:xfrm>
          <a:prstGeom prst="rect">
            <a:avLst/>
          </a:prstGeom>
          <a:noFill/>
        </p:spPr>
        <p:txBody>
          <a:bodyPr wrap="square" rtlCol="0">
            <a:spAutoFit/>
          </a:bodyPr>
          <a:lstStyle/>
          <a:p>
            <a:pPr algn="ctr"/>
            <a:r>
              <a:rPr lang="en-US" dirty="0" smtClean="0">
                <a:solidFill>
                  <a:schemeClr val="accent1"/>
                </a:solidFill>
              </a:rPr>
              <a:t>Method Two: Module 4 Connecting Algebra and Geometry Through Coordinates </a:t>
            </a:r>
          </a:p>
          <a:p>
            <a:pPr algn="ctr"/>
            <a:r>
              <a:rPr lang="en-US" dirty="0" smtClean="0">
                <a:solidFill>
                  <a:schemeClr val="accent1"/>
                </a:solidFill>
              </a:rPr>
              <a:t>Topic B Lessons 5-8</a:t>
            </a:r>
            <a:endParaRPr lang="en-US" dirty="0">
              <a:solidFill>
                <a:schemeClr val="accent1"/>
              </a:solidFill>
            </a:endParaRPr>
          </a:p>
        </p:txBody>
      </p:sp>
      <p:sp>
        <p:nvSpPr>
          <p:cNvPr id="5" name="TextBox 4"/>
          <p:cNvSpPr txBox="1"/>
          <p:nvPr/>
        </p:nvSpPr>
        <p:spPr>
          <a:xfrm>
            <a:off x="381000" y="1219200"/>
            <a:ext cx="5181600" cy="369332"/>
          </a:xfrm>
          <a:prstGeom prst="rect">
            <a:avLst/>
          </a:prstGeom>
          <a:noFill/>
        </p:spPr>
        <p:txBody>
          <a:bodyPr wrap="square" rtlCol="0">
            <a:spAutoFit/>
          </a:bodyPr>
          <a:lstStyle/>
          <a:p>
            <a:r>
              <a:rPr lang="en-US" dirty="0" smtClean="0"/>
              <a:t>Lesson 5: Using the Pythagorean Theorem</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799" y="687741"/>
            <a:ext cx="2962275" cy="2828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8" name="TextBox 7"/>
              <p:cNvSpPr txBox="1"/>
              <p:nvPr/>
            </p:nvSpPr>
            <p:spPr>
              <a:xfrm>
                <a:off x="469392" y="1676400"/>
                <a:ext cx="2819400" cy="403252"/>
              </a:xfrm>
              <a:prstGeom prst="rect">
                <a:avLst/>
              </a:prstGeom>
              <a:noFill/>
            </p:spPr>
            <p:txBody>
              <a:bodyPr wrap="square" rtlCol="0">
                <a:spAutoFit/>
              </a:bodyPr>
              <a:lstStyle/>
              <a:p>
                <a:r>
                  <a:rPr lang="en-US" dirty="0" smtClean="0"/>
                  <a:t>OA=</a:t>
                </a:r>
                <a14:m>
                  <m:oMath xmlns:m="http://schemas.openxmlformats.org/officeDocument/2006/math">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r>
                              <a:rPr lang="en-US" i="1">
                                <a:latin typeface="Cambria Math"/>
                              </a:rPr>
                              <m:t>𝑎</m:t>
                            </m:r>
                            <m:r>
                              <a:rPr lang="en-US" i="1">
                                <a:latin typeface="Cambria Math"/>
                              </a:rPr>
                              <m:t>1</m:t>
                            </m:r>
                          </m:e>
                          <m:sup>
                            <m:r>
                              <a:rPr lang="en-US" i="1">
                                <a:latin typeface="Cambria Math"/>
                              </a:rPr>
                              <m:t>2</m:t>
                            </m:r>
                          </m:sup>
                        </m:sSup>
                        <m:r>
                          <a:rPr lang="en-US" i="1">
                            <a:latin typeface="Cambria Math"/>
                          </a:rPr>
                          <m:t>+</m:t>
                        </m:r>
                        <m:sSup>
                          <m:sSupPr>
                            <m:ctrlPr>
                              <a:rPr lang="en-US" i="1">
                                <a:latin typeface="Cambria Math" panose="02040503050406030204" pitchFamily="18" charset="0"/>
                              </a:rPr>
                            </m:ctrlPr>
                          </m:sSupPr>
                          <m:e>
                            <m:r>
                              <a:rPr lang="en-US" i="1">
                                <a:latin typeface="Cambria Math"/>
                              </a:rPr>
                              <m:t>𝑎</m:t>
                            </m:r>
                            <m:r>
                              <a:rPr lang="en-US" i="1">
                                <a:latin typeface="Cambria Math"/>
                              </a:rPr>
                              <m:t>2</m:t>
                            </m:r>
                          </m:e>
                          <m:sup>
                            <m:r>
                              <a:rPr lang="en-US" i="1">
                                <a:latin typeface="Cambria Math"/>
                              </a:rPr>
                              <m:t>2</m:t>
                            </m:r>
                          </m:sup>
                        </m:sSup>
                      </m:e>
                    </m:rad>
                  </m:oMath>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69392" y="1676400"/>
                <a:ext cx="2819400" cy="403252"/>
              </a:xfrm>
              <a:prstGeom prst="rect">
                <a:avLst/>
              </a:prstGeom>
              <a:blipFill rotWithShape="1">
                <a:blip r:embed="rId3"/>
                <a:stretch>
                  <a:fillRect l="-1728" b="-24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514600" y="1676400"/>
                <a:ext cx="2502408" cy="680251"/>
              </a:xfrm>
              <a:prstGeom prst="rect">
                <a:avLst/>
              </a:prstGeom>
              <a:noFill/>
            </p:spPr>
            <p:txBody>
              <a:bodyPr wrap="square" rtlCol="0">
                <a:spAutoFit/>
              </a:bodyPr>
              <a:lstStyle/>
              <a:p>
                <a:r>
                  <a:rPr lang="en-US" dirty="0" smtClean="0"/>
                  <a:t>OB=</a:t>
                </a:r>
                <a14:m>
                  <m:oMath xmlns:m="http://schemas.openxmlformats.org/officeDocument/2006/math">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r>
                              <a:rPr lang="en-US" b="0" i="1" smtClean="0">
                                <a:latin typeface="Cambria Math"/>
                              </a:rPr>
                              <m:t>𝑏</m:t>
                            </m:r>
                            <m:r>
                              <a:rPr lang="en-US" i="1">
                                <a:latin typeface="Cambria Math"/>
                              </a:rPr>
                              <m:t>1</m:t>
                            </m:r>
                          </m:e>
                          <m:sup>
                            <m:r>
                              <a:rPr lang="en-US" i="1">
                                <a:latin typeface="Cambria Math"/>
                              </a:rPr>
                              <m:t>2</m:t>
                            </m:r>
                          </m:sup>
                        </m:sSup>
                        <m:r>
                          <a:rPr lang="en-US" i="1">
                            <a:latin typeface="Cambria Math"/>
                          </a:rPr>
                          <m:t>+</m:t>
                        </m:r>
                        <m:sSup>
                          <m:sSupPr>
                            <m:ctrlPr>
                              <a:rPr lang="en-US" i="1">
                                <a:latin typeface="Cambria Math" panose="02040503050406030204" pitchFamily="18" charset="0"/>
                              </a:rPr>
                            </m:ctrlPr>
                          </m:sSupPr>
                          <m:e>
                            <m:r>
                              <a:rPr lang="en-US" b="0" i="1" smtClean="0">
                                <a:latin typeface="Cambria Math"/>
                              </a:rPr>
                              <m:t>𝑏</m:t>
                            </m:r>
                            <m:r>
                              <a:rPr lang="en-US" i="1">
                                <a:latin typeface="Cambria Math"/>
                              </a:rPr>
                              <m:t>2</m:t>
                            </m:r>
                          </m:e>
                          <m:sup>
                            <m:r>
                              <a:rPr lang="en-US" i="1">
                                <a:latin typeface="Cambria Math"/>
                              </a:rPr>
                              <m:t>2</m:t>
                            </m:r>
                          </m:sup>
                        </m:sSup>
                      </m:e>
                    </m:rad>
                  </m:oMath>
                </a14:m>
                <a:endParaRPr lang="en-US" dirty="0"/>
              </a:p>
              <a:p>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2514600" y="1676400"/>
                <a:ext cx="2502408" cy="680251"/>
              </a:xfrm>
              <a:prstGeom prst="rect">
                <a:avLst/>
              </a:prstGeom>
              <a:blipFill rotWithShape="1">
                <a:blip r:embed="rId4"/>
                <a:stretch>
                  <a:fillRect l="-21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04088" y="2079652"/>
                <a:ext cx="4114800" cy="704745"/>
              </a:xfrm>
              <a:prstGeom prst="rect">
                <a:avLst/>
              </a:prstGeom>
              <a:noFill/>
            </p:spPr>
            <p:txBody>
              <a:bodyPr wrap="square" rtlCol="0">
                <a:spAutoFit/>
              </a:bodyPr>
              <a:lstStyle/>
              <a:p>
                <a:r>
                  <a:rPr lang="en-US" dirty="0" smtClean="0"/>
                  <a:t>AB</a:t>
                </a:r>
                <a:r>
                  <a:rPr lang="en-US" dirty="0"/>
                  <a:t>=</a:t>
                </a:r>
                <a14:m>
                  <m:oMath xmlns:m="http://schemas.openxmlformats.org/officeDocument/2006/math">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r>
                              <a:rPr lang="en-US" b="0" i="1" smtClean="0">
                                <a:latin typeface="Cambria Math"/>
                              </a:rPr>
                              <m:t>(</m:t>
                            </m:r>
                            <m:r>
                              <a:rPr lang="en-US" b="0" i="1" smtClean="0">
                                <a:latin typeface="Cambria Math"/>
                              </a:rPr>
                              <m:t>𝑏</m:t>
                            </m:r>
                            <m:r>
                              <a:rPr lang="en-US" b="0" i="1" smtClean="0">
                                <a:latin typeface="Cambria Math"/>
                              </a:rPr>
                              <m:t>1−</m:t>
                            </m:r>
                            <m:r>
                              <a:rPr lang="en-US" b="0" i="1" smtClean="0">
                                <a:latin typeface="Cambria Math"/>
                              </a:rPr>
                              <m:t>𝑎</m:t>
                            </m:r>
                            <m:r>
                              <a:rPr lang="en-US" b="0" i="1" smtClean="0">
                                <a:latin typeface="Cambria Math"/>
                              </a:rPr>
                              <m:t>1)</m:t>
                            </m:r>
                          </m:e>
                          <m:sup>
                            <m:r>
                              <a:rPr lang="en-US" i="1">
                                <a:latin typeface="Cambria Math"/>
                              </a:rPr>
                              <m:t>2</m:t>
                            </m:r>
                          </m:sup>
                        </m:sSup>
                        <m:r>
                          <a:rPr lang="en-US" i="1">
                            <a:latin typeface="Cambria Math"/>
                          </a:rPr>
                          <m:t>+</m:t>
                        </m:r>
                        <m:sSup>
                          <m:sSupPr>
                            <m:ctrlPr>
                              <a:rPr lang="en-US" i="1" smtClean="0">
                                <a:latin typeface="Cambria Math" panose="02040503050406030204" pitchFamily="18" charset="0"/>
                              </a:rPr>
                            </m:ctrlPr>
                          </m:sSupPr>
                          <m:e>
                            <m:r>
                              <a:rPr lang="en-US" b="0" i="1" smtClean="0">
                                <a:latin typeface="Cambria Math"/>
                              </a:rPr>
                              <m:t>(</m:t>
                            </m:r>
                            <m:r>
                              <a:rPr lang="en-US" b="0" i="1" smtClean="0">
                                <a:latin typeface="Cambria Math"/>
                              </a:rPr>
                              <m:t>𝑏</m:t>
                            </m:r>
                            <m:r>
                              <a:rPr lang="en-US" b="0" i="1" smtClean="0">
                                <a:latin typeface="Cambria Math"/>
                              </a:rPr>
                              <m:t>2−</m:t>
                            </m:r>
                            <m:r>
                              <a:rPr lang="en-US" b="0" i="1" smtClean="0">
                                <a:latin typeface="Cambria Math"/>
                              </a:rPr>
                              <m:t>𝑎</m:t>
                            </m:r>
                            <m:r>
                              <a:rPr lang="en-US" b="0" i="1" smtClean="0">
                                <a:latin typeface="Cambria Math"/>
                              </a:rPr>
                              <m:t>2)</m:t>
                            </m:r>
                          </m:e>
                          <m:sup>
                            <m:r>
                              <a:rPr lang="en-US" i="1">
                                <a:latin typeface="Cambria Math"/>
                              </a:rPr>
                              <m:t>2</m:t>
                            </m:r>
                          </m:sup>
                        </m:sSup>
                      </m:e>
                    </m:rad>
                  </m:oMath>
                </a14:m>
                <a:endParaRPr lang="en-US" dirty="0"/>
              </a:p>
              <a:p>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704088" y="2079652"/>
                <a:ext cx="4114800" cy="704745"/>
              </a:xfrm>
              <a:prstGeom prst="rect">
                <a:avLst/>
              </a:prstGeom>
              <a:blipFill rotWithShape="1">
                <a:blip r:embed="rId5"/>
                <a:stretch>
                  <a:fillRect l="-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914400" y="2599731"/>
                <a:ext cx="26487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𝑂𝐴</m:t>
                          </m:r>
                        </m:e>
                        <m:sup>
                          <m:r>
                            <a:rPr lang="en-US" b="0" i="1" smtClean="0">
                              <a:latin typeface="Cambria Math"/>
                            </a:rPr>
                            <m:t>2</m:t>
                          </m:r>
                        </m:sup>
                      </m:sSup>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𝑂𝐵</m:t>
                          </m:r>
                        </m:e>
                        <m:sup>
                          <m:r>
                            <a:rPr lang="en-US" b="0" i="1" smtClean="0">
                              <a:latin typeface="Cambria Math"/>
                            </a:rPr>
                            <m:t>2</m:t>
                          </m:r>
                        </m:sup>
                      </m:sSup>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𝐴𝐵</m:t>
                          </m:r>
                        </m:e>
                        <m:sup>
                          <m:r>
                            <a:rPr lang="en-US" b="0" i="1" smtClean="0">
                              <a:latin typeface="Cambria Math"/>
                            </a:rPr>
                            <m:t>2</m:t>
                          </m:r>
                        </m:sup>
                      </m:sSup>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914400" y="2599731"/>
                <a:ext cx="2648712"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914400" y="3048000"/>
                <a:ext cx="3048000" cy="381000"/>
              </a:xfrm>
              <a:prstGeom prst="rect">
                <a:avLst/>
              </a:prstGeom>
              <a:noFill/>
            </p:spPr>
            <p:txBody>
              <a:bodyPr wrap="square" rtlCol="0">
                <a:spAutoFit/>
              </a:bodyPr>
              <a:lstStyle/>
              <a:p>
                <a:r>
                  <a:rPr lang="en-US" dirty="0" smtClean="0"/>
                  <a:t>0=(</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𝑎</m:t>
                        </m:r>
                      </m:e>
                      <m:sub>
                        <m:r>
                          <a:rPr lang="en-US" b="0" i="1" smtClean="0">
                            <a:latin typeface="Cambria Math"/>
                          </a:rPr>
                          <m:t>1</m:t>
                        </m:r>
                      </m:sub>
                    </m:sSub>
                    <m:r>
                      <a:rPr lang="en-US" b="0" i="1" smtClean="0">
                        <a:latin typeface="Cambria Math"/>
                      </a:rPr>
                      <m:t>)(</m:t>
                    </m:r>
                    <m:sSub>
                      <m:sSubPr>
                        <m:ctrlPr>
                          <a:rPr lang="en-US" i="1" smtClean="0">
                            <a:latin typeface="Cambria Math" panose="02040503050406030204" pitchFamily="18" charset="0"/>
                          </a:rPr>
                        </m:ctrlPr>
                      </m:sSubPr>
                      <m:e>
                        <m:r>
                          <a:rPr lang="en-US" b="0" i="1" smtClean="0">
                            <a:latin typeface="Cambria Math"/>
                          </a:rPr>
                          <m:t>𝑏</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2</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𝑏</m:t>
                        </m:r>
                      </m:e>
                      <m:sub>
                        <m:r>
                          <a:rPr lang="en-US" b="0" i="1" smtClean="0">
                            <a:latin typeface="Cambria Math"/>
                          </a:rPr>
                          <m:t>2</m:t>
                        </m:r>
                      </m:sub>
                    </m:sSub>
                    <m:r>
                      <a:rPr lang="en-US" b="0" i="1" smtClean="0">
                        <a:latin typeface="Cambria Math"/>
                      </a:rPr>
                      <m:t>)</m:t>
                    </m:r>
                  </m:oMath>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914400" y="3048000"/>
                <a:ext cx="3048000" cy="381000"/>
              </a:xfrm>
              <a:prstGeom prst="rect">
                <a:avLst/>
              </a:prstGeom>
              <a:blipFill rotWithShape="1">
                <a:blip r:embed="rId7"/>
                <a:stretch>
                  <a:fillRect l="-1600" t="-7937" b="-20635"/>
                </a:stretch>
              </a:blipFill>
            </p:spPr>
            <p:txBody>
              <a:bodyPr/>
              <a:lstStyle/>
              <a:p>
                <a:r>
                  <a:rPr lang="en-US">
                    <a:noFill/>
                  </a:rPr>
                  <a:t> </a:t>
                </a:r>
              </a:p>
            </p:txBody>
          </p:sp>
        </mc:Fallback>
      </mc:AlternateContent>
      <p:sp>
        <p:nvSpPr>
          <p:cNvPr id="14" name="TextBox 13"/>
          <p:cNvSpPr txBox="1"/>
          <p:nvPr/>
        </p:nvSpPr>
        <p:spPr>
          <a:xfrm>
            <a:off x="4648200" y="1617987"/>
            <a:ext cx="2133600" cy="1200329"/>
          </a:xfrm>
          <a:prstGeom prst="rect">
            <a:avLst/>
          </a:prstGeom>
          <a:noFill/>
        </p:spPr>
        <p:txBody>
          <a:bodyPr wrap="square" rtlCol="0">
            <a:spAutoFit/>
          </a:bodyPr>
          <a:lstStyle/>
          <a:p>
            <a:r>
              <a:rPr lang="en-US" dirty="0" smtClean="0">
                <a:solidFill>
                  <a:schemeClr val="accent1"/>
                </a:solidFill>
              </a:rPr>
              <a:t>If OA is perpendicular to OB then (and common endpoint at origin) …</a:t>
            </a:r>
            <a:endParaRPr lang="en-US" dirty="0">
              <a:solidFill>
                <a:schemeClr val="accent1"/>
              </a:solidFill>
            </a:endParaRPr>
          </a:p>
        </p:txBody>
      </p:sp>
      <p:sp>
        <p:nvSpPr>
          <p:cNvPr id="15" name="TextBox 14"/>
          <p:cNvSpPr txBox="1"/>
          <p:nvPr/>
        </p:nvSpPr>
        <p:spPr>
          <a:xfrm>
            <a:off x="3352800" y="3048000"/>
            <a:ext cx="3962400" cy="369332"/>
          </a:xfrm>
          <a:prstGeom prst="rect">
            <a:avLst/>
          </a:prstGeom>
          <a:noFill/>
        </p:spPr>
        <p:txBody>
          <a:bodyPr wrap="square" rtlCol="0">
            <a:spAutoFit/>
          </a:bodyPr>
          <a:lstStyle/>
          <a:p>
            <a:r>
              <a:rPr lang="en-US" dirty="0" smtClean="0">
                <a:solidFill>
                  <a:schemeClr val="accent1"/>
                </a:solidFill>
              </a:rPr>
              <a:t>Slopes are opposite reciprocals</a:t>
            </a:r>
            <a:endParaRPr lang="en-US" dirty="0">
              <a:solidFill>
                <a:schemeClr val="accent1"/>
              </a:solidFill>
            </a:endParaRPr>
          </a:p>
        </p:txBody>
      </p:sp>
      <p:cxnSp>
        <p:nvCxnSpPr>
          <p:cNvPr id="3" name="Straight Connector 2"/>
          <p:cNvCxnSpPr/>
          <p:nvPr/>
        </p:nvCxnSpPr>
        <p:spPr>
          <a:xfrm>
            <a:off x="4953000" y="1617987"/>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400800" y="1911554"/>
            <a:ext cx="152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62324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4439" t="8161" r="4439" b="2307"/>
          <a:stretch/>
        </p:blipFill>
        <p:spPr bwMode="auto">
          <a:xfrm>
            <a:off x="73152" y="-182880"/>
            <a:ext cx="8915400" cy="70408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1213104" y="-76200"/>
            <a:ext cx="2057400" cy="573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71310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10" t="9617" r="4710" b="16309"/>
          <a:stretch/>
        </p:blipFill>
        <p:spPr bwMode="auto">
          <a:xfrm>
            <a:off x="76200" y="381000"/>
            <a:ext cx="8915400" cy="6324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9099579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83" t="5164" r="4583" b="-5164"/>
          <a:stretch/>
        </p:blipFill>
        <p:spPr bwMode="auto">
          <a:xfrm>
            <a:off x="580644" y="-228600"/>
            <a:ext cx="8305800" cy="74066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304800" y="1905000"/>
            <a:ext cx="838200" cy="646331"/>
          </a:xfrm>
          <a:prstGeom prst="rect">
            <a:avLst/>
          </a:prstGeom>
          <a:noFill/>
        </p:spPr>
        <p:txBody>
          <a:bodyPr wrap="square" rtlCol="0">
            <a:spAutoFit/>
          </a:bodyPr>
          <a:lstStyle/>
          <a:p>
            <a:pPr algn="ctr"/>
            <a:r>
              <a:rPr lang="en-US" dirty="0" smtClean="0">
                <a:solidFill>
                  <a:schemeClr val="accent1"/>
                </a:solidFill>
              </a:rPr>
              <a:t>Lesson 8</a:t>
            </a:r>
            <a:endParaRPr lang="en-US" dirty="0">
              <a:solidFill>
                <a:schemeClr val="accent1"/>
              </a:solidFill>
            </a:endParaRPr>
          </a:p>
        </p:txBody>
      </p:sp>
    </p:spTree>
    <p:extLst>
      <p:ext uri="{BB962C8B-B14F-4D97-AF65-F5344CB8AC3E}">
        <p14:creationId xmlns:p14="http://schemas.microsoft.com/office/powerpoint/2010/main" val="27358699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31" t="9617" r="8183" b="9617"/>
          <a:stretch/>
        </p:blipFill>
        <p:spPr bwMode="auto">
          <a:xfrm>
            <a:off x="21603" y="152400"/>
            <a:ext cx="8778240" cy="70160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6858000" y="6477000"/>
            <a:ext cx="1828800" cy="369332"/>
          </a:xfrm>
          <a:prstGeom prst="rect">
            <a:avLst/>
          </a:prstGeom>
          <a:noFill/>
        </p:spPr>
        <p:txBody>
          <a:bodyPr wrap="square" rtlCol="0">
            <a:spAutoFit/>
          </a:bodyPr>
          <a:lstStyle/>
          <a:p>
            <a:r>
              <a:rPr lang="en-US" dirty="0">
                <a:hlinkClick r:id="rId3" action="ppaction://hlinksldjump"/>
              </a:rPr>
              <a:t>B</a:t>
            </a:r>
            <a:r>
              <a:rPr lang="en-US" dirty="0" smtClean="0">
                <a:hlinkClick r:id="rId3" action="ppaction://hlinksldjump"/>
              </a:rPr>
              <a:t>ack</a:t>
            </a:r>
            <a:endParaRPr lang="en-US" dirty="0"/>
          </a:p>
        </p:txBody>
      </p:sp>
    </p:spTree>
    <p:extLst>
      <p:ext uri="{BB962C8B-B14F-4D97-AF65-F5344CB8AC3E}">
        <p14:creationId xmlns:p14="http://schemas.microsoft.com/office/powerpoint/2010/main" val="526302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04800"/>
            <a:ext cx="4191000" cy="369332"/>
          </a:xfrm>
          <a:prstGeom prst="rect">
            <a:avLst/>
          </a:prstGeom>
          <a:noFill/>
        </p:spPr>
        <p:txBody>
          <a:bodyPr wrap="square" rtlCol="0">
            <a:spAutoFit/>
          </a:bodyPr>
          <a:lstStyle/>
          <a:p>
            <a:r>
              <a:rPr lang="en-US" dirty="0" smtClean="0"/>
              <a:t>Derivation of the midpoint formula</a:t>
            </a: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103786"/>
            <a:ext cx="2033700" cy="18012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TextBox 5"/>
              <p:cNvSpPr txBox="1"/>
              <p:nvPr/>
            </p:nvSpPr>
            <p:spPr>
              <a:xfrm>
                <a:off x="3429000" y="1339334"/>
                <a:ext cx="1295400" cy="369332"/>
              </a:xfrm>
              <a:prstGeom prst="rect">
                <a:avLst/>
              </a:prstGeom>
              <a:noFill/>
            </p:spPr>
            <p:txBody>
              <a:bodyPr wrap="squar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m:t>
                        </m:r>
                        <m:r>
                          <a:rPr lang="en-US" b="0" i="1" smtClean="0">
                            <a:latin typeface="Cambria Math"/>
                          </a:rPr>
                          <m:t>𝑥</m:t>
                        </m:r>
                      </m:e>
                      <m:sub>
                        <m:r>
                          <a:rPr lang="en-US" b="0" i="1" smtClean="0">
                            <a:latin typeface="Cambria Math"/>
                          </a:rPr>
                          <m:t>1</m:t>
                        </m:r>
                      </m:sub>
                    </m:sSub>
                  </m:oMath>
                </a14:m>
                <a:r>
                  <a:rPr lang="en-US" dirty="0" smtClean="0"/>
                  <a:t>,</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a:rPr>
                          <m:t>𝑦</m:t>
                        </m:r>
                      </m:e>
                      <m:sub>
                        <m:r>
                          <a:rPr lang="en-US" b="0" i="1" dirty="0" smtClean="0">
                            <a:latin typeface="Cambria Math"/>
                          </a:rPr>
                          <m:t>1</m:t>
                        </m:r>
                      </m:sub>
                    </m:sSub>
                  </m:oMath>
                </a14:m>
                <a:r>
                  <a:rPr lang="en-US" dirty="0" smtClean="0"/>
                  <a:t>)</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429000" y="1339334"/>
                <a:ext cx="1295400" cy="369332"/>
              </a:xfrm>
              <a:prstGeom prst="rect">
                <a:avLst/>
              </a:prstGeom>
              <a:blipFill rotWithShape="1">
                <a:blip r:embed="rId3"/>
                <a:stretch>
                  <a:fillRect l="-1415" t="-833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495800" y="473118"/>
                <a:ext cx="1066800" cy="369332"/>
              </a:xfrm>
              <a:prstGeom prst="rect">
                <a:avLst/>
              </a:prstGeom>
              <a:noFill/>
            </p:spPr>
            <p:txBody>
              <a:bodyPr wrap="square" rtlCol="0">
                <a:spAutoFit/>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a:rPr>
                          <m:t>(</m:t>
                        </m:r>
                        <m:r>
                          <a:rPr lang="en-US" i="1">
                            <a:latin typeface="Cambria Math"/>
                          </a:rPr>
                          <m:t>𝑥</m:t>
                        </m:r>
                      </m:e>
                      <m:sub>
                        <m:r>
                          <a:rPr lang="en-US" i="1">
                            <a:latin typeface="Cambria Math"/>
                          </a:rPr>
                          <m:t>𝑚</m:t>
                        </m:r>
                      </m:sub>
                    </m:sSub>
                  </m:oMath>
                </a14:m>
                <a:r>
                  <a:rPr lang="en-US" dirty="0" smtClean="0"/>
                  <a:t>,</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a:rPr>
                          <m:t>𝑦</m:t>
                        </m:r>
                      </m:e>
                      <m:sub>
                        <m:r>
                          <a:rPr lang="en-US" b="0" i="1" dirty="0" smtClean="0">
                            <a:latin typeface="Cambria Math"/>
                          </a:rPr>
                          <m:t>𝑚</m:t>
                        </m:r>
                      </m:sub>
                    </m:sSub>
                  </m:oMath>
                </a14:m>
                <a:r>
                  <a:rPr lang="en-US" dirty="0" smtClean="0"/>
                  <a:t>)</a:t>
                </a:r>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495800" y="473118"/>
                <a:ext cx="1066800" cy="369332"/>
              </a:xfrm>
              <a:prstGeom prst="rect">
                <a:avLst/>
              </a:prstGeom>
              <a:blipFill rotWithShape="1">
                <a:blip r:embed="rId4"/>
                <a:stretch>
                  <a:fillRect l="-1714" t="-833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791200" y="103786"/>
                <a:ext cx="1295400" cy="369332"/>
              </a:xfrm>
              <a:prstGeom prst="rect">
                <a:avLst/>
              </a:prstGeom>
              <a:noFill/>
            </p:spPr>
            <p:txBody>
              <a:bodyPr wrap="squar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m:t>
                        </m:r>
                        <m:r>
                          <a:rPr lang="en-US" b="0" i="1" smtClean="0">
                            <a:latin typeface="Cambria Math"/>
                          </a:rPr>
                          <m:t>𝑥</m:t>
                        </m:r>
                      </m:e>
                      <m:sub>
                        <m:r>
                          <a:rPr lang="en-US" b="0" i="1" smtClean="0">
                            <a:latin typeface="Cambria Math"/>
                          </a:rPr>
                          <m:t>2</m:t>
                        </m:r>
                      </m:sub>
                    </m:sSub>
                  </m:oMath>
                </a14:m>
                <a:r>
                  <a:rPr lang="en-US" dirty="0" smtClean="0"/>
                  <a:t>,</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a:rPr>
                          <m:t>𝑦</m:t>
                        </m:r>
                      </m:e>
                      <m:sub>
                        <m:r>
                          <a:rPr lang="en-US" b="0" i="1" dirty="0" smtClean="0">
                            <a:latin typeface="Cambria Math"/>
                          </a:rPr>
                          <m:t>2</m:t>
                        </m:r>
                      </m:sub>
                    </m:sSub>
                  </m:oMath>
                </a14:m>
                <a:r>
                  <a:rPr lang="en-US" dirty="0" smtClean="0"/>
                  <a:t>)</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5791200" y="103786"/>
                <a:ext cx="1295400" cy="369332"/>
              </a:xfrm>
              <a:prstGeom prst="rect">
                <a:avLst/>
              </a:prstGeom>
              <a:blipFill rotWithShape="1">
                <a:blip r:embed="rId5"/>
                <a:stretch>
                  <a:fillRect l="-939" t="-8197" b="-24590"/>
                </a:stretch>
              </a:blipFill>
            </p:spPr>
            <p:txBody>
              <a:bodyPr/>
              <a:lstStyle/>
              <a:p>
                <a:r>
                  <a:rPr lang="en-US">
                    <a:noFill/>
                  </a:rPr>
                  <a:t> </a:t>
                </a:r>
              </a:p>
            </p:txBody>
          </p:sp>
        </mc:Fallback>
      </mc:AlternateContent>
      <p:cxnSp>
        <p:nvCxnSpPr>
          <p:cNvPr id="10" name="Straight Arrow Connector 9"/>
          <p:cNvCxnSpPr/>
          <p:nvPr/>
        </p:nvCxnSpPr>
        <p:spPr>
          <a:xfrm>
            <a:off x="4876800" y="1371600"/>
            <a:ext cx="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4259767" y="3059668"/>
                <a:ext cx="1951816" cy="369332"/>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a:rPr>
                          <m:t>𝑥</m:t>
                        </m:r>
                      </m:e>
                      <m:sub>
                        <m:r>
                          <a:rPr lang="en-US" i="1">
                            <a:latin typeface="Cambria Math"/>
                          </a:rPr>
                          <m:t>𝑚</m:t>
                        </m:r>
                      </m:sub>
                    </m:sSub>
                  </m:oMath>
                </a14:m>
                <a:r>
                  <a:rPr lang="en-US" dirty="0" smtClean="0"/>
                  <a:t> - </a:t>
                </a:r>
                <a14:m>
                  <m:oMath xmlns:m="http://schemas.openxmlformats.org/officeDocument/2006/math">
                    <m:sSub>
                      <m:sSubPr>
                        <m:ctrlPr>
                          <a:rPr lang="en-US" i="1">
                            <a:latin typeface="Cambria Math" panose="02040503050406030204" pitchFamily="18" charset="0"/>
                          </a:rPr>
                        </m:ctrlPr>
                      </m:sSubPr>
                      <m:e>
                        <m:r>
                          <a:rPr lang="en-US" i="1">
                            <a:latin typeface="Cambria Math"/>
                          </a:rPr>
                          <m:t>𝑥</m:t>
                        </m:r>
                      </m:e>
                      <m:sub>
                        <m:r>
                          <a:rPr lang="en-US" i="1">
                            <a:latin typeface="Cambria Math"/>
                          </a:rPr>
                          <m:t>1</m:t>
                        </m:r>
                        <m:r>
                          <a:rPr lang="en-US" b="0" i="1" smtClean="0">
                            <a:latin typeface="Cambria Math"/>
                          </a:rPr>
                          <m:t> </m:t>
                        </m:r>
                      </m:sub>
                    </m:sSub>
                  </m:oMath>
                </a14:m>
                <a:r>
                  <a:rPr lang="en-US" dirty="0" smtClean="0"/>
                  <a:t>= ½ (</a:t>
                </a:r>
                <a14:m>
                  <m:oMath xmlns:m="http://schemas.openxmlformats.org/officeDocument/2006/math">
                    <m:sSub>
                      <m:sSubPr>
                        <m:ctrlPr>
                          <a:rPr lang="en-US" i="1">
                            <a:latin typeface="Cambria Math" panose="02040503050406030204" pitchFamily="18" charset="0"/>
                          </a:rPr>
                        </m:ctrlPr>
                      </m:sSubPr>
                      <m:e>
                        <m:r>
                          <a:rPr lang="en-US" i="1">
                            <a:latin typeface="Cambria Math"/>
                          </a:rPr>
                          <m:t>𝑥</m:t>
                        </m:r>
                      </m:e>
                      <m:sub>
                        <m:r>
                          <a:rPr lang="en-US" i="1">
                            <a:latin typeface="Cambria Math"/>
                          </a:rPr>
                          <m:t>2</m:t>
                        </m:r>
                      </m:sub>
                    </m:sSub>
                  </m:oMath>
                </a14:m>
                <a:r>
                  <a:rPr lang="en-US" dirty="0" smtClean="0"/>
                  <a:t>-</a:t>
                </a:r>
                <a14:m>
                  <m:oMath xmlns:m="http://schemas.openxmlformats.org/officeDocument/2006/math">
                    <m:sSub>
                      <m:sSubPr>
                        <m:ctrlPr>
                          <a:rPr lang="en-US" i="1">
                            <a:latin typeface="Cambria Math" panose="02040503050406030204" pitchFamily="18" charset="0"/>
                          </a:rPr>
                        </m:ctrlPr>
                      </m:sSubPr>
                      <m:e>
                        <m:r>
                          <a:rPr lang="en-US" i="1">
                            <a:latin typeface="Cambria Math"/>
                          </a:rPr>
                          <m:t>𝑥</m:t>
                        </m:r>
                      </m:e>
                      <m:sub>
                        <m:r>
                          <a:rPr lang="en-US" b="0" i="1" smtClean="0">
                            <a:latin typeface="Cambria Math"/>
                          </a:rPr>
                          <m:t>1</m:t>
                        </m:r>
                      </m:sub>
                    </m:sSub>
                  </m:oMath>
                </a14:m>
                <a:r>
                  <a:rPr lang="en-US" dirty="0" smtClean="0"/>
                  <a:t>)</a:t>
                </a:r>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4259767" y="3059668"/>
                <a:ext cx="1951816" cy="369332"/>
              </a:xfrm>
              <a:prstGeom prst="rect">
                <a:avLst/>
              </a:prstGeom>
              <a:blipFill rotWithShape="1">
                <a:blip r:embed="rId6"/>
                <a:stretch>
                  <a:fillRect t="-8197" r="-1875"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311443" y="3581400"/>
                <a:ext cx="1945213" cy="369332"/>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𝑦</m:t>
                        </m:r>
                      </m:e>
                      <m:sub>
                        <m:r>
                          <a:rPr lang="en-US" i="1">
                            <a:latin typeface="Cambria Math"/>
                          </a:rPr>
                          <m:t>𝑚</m:t>
                        </m:r>
                      </m:sub>
                    </m:sSub>
                  </m:oMath>
                </a14:m>
                <a:r>
                  <a:rPr lang="en-US" dirty="0"/>
                  <a:t> - </a:t>
                </a:r>
                <a14:m>
                  <m:oMath xmlns:m="http://schemas.openxmlformats.org/officeDocument/2006/math">
                    <m:sSub>
                      <m:sSubPr>
                        <m:ctrlPr>
                          <a:rPr lang="en-US" i="1">
                            <a:latin typeface="Cambria Math" panose="02040503050406030204" pitchFamily="18" charset="0"/>
                          </a:rPr>
                        </m:ctrlPr>
                      </m:sSubPr>
                      <m:e>
                        <m:r>
                          <a:rPr lang="en-US" b="0" i="1" smtClean="0">
                            <a:latin typeface="Cambria Math"/>
                          </a:rPr>
                          <m:t>𝑦</m:t>
                        </m:r>
                      </m:e>
                      <m:sub>
                        <m:r>
                          <a:rPr lang="en-US" i="1">
                            <a:latin typeface="Cambria Math"/>
                          </a:rPr>
                          <m:t>1 </m:t>
                        </m:r>
                      </m:sub>
                    </m:sSub>
                  </m:oMath>
                </a14:m>
                <a:r>
                  <a:rPr lang="en-US" dirty="0"/>
                  <a:t>= ½ (</a:t>
                </a:r>
                <a14:m>
                  <m:oMath xmlns:m="http://schemas.openxmlformats.org/officeDocument/2006/math">
                    <m:sSub>
                      <m:sSubPr>
                        <m:ctrlPr>
                          <a:rPr lang="en-US" i="1">
                            <a:latin typeface="Cambria Math" panose="02040503050406030204" pitchFamily="18" charset="0"/>
                          </a:rPr>
                        </m:ctrlPr>
                      </m:sSubPr>
                      <m:e>
                        <m:r>
                          <a:rPr lang="en-US" b="0" i="1" smtClean="0">
                            <a:latin typeface="Cambria Math"/>
                          </a:rPr>
                          <m:t>𝑦</m:t>
                        </m:r>
                      </m:e>
                      <m:sub>
                        <m:r>
                          <a:rPr lang="en-US" i="1">
                            <a:latin typeface="Cambria Math"/>
                          </a:rPr>
                          <m:t>2</m:t>
                        </m:r>
                      </m:sub>
                    </m:sSub>
                  </m:oMath>
                </a14:m>
                <a:r>
                  <a:rPr lang="en-US" dirty="0"/>
                  <a:t>-</a:t>
                </a:r>
                <a14:m>
                  <m:oMath xmlns:m="http://schemas.openxmlformats.org/officeDocument/2006/math">
                    <m:sSub>
                      <m:sSubPr>
                        <m:ctrlPr>
                          <a:rPr lang="en-US" i="1">
                            <a:latin typeface="Cambria Math" panose="02040503050406030204" pitchFamily="18" charset="0"/>
                          </a:rPr>
                        </m:ctrlPr>
                      </m:sSubPr>
                      <m:e>
                        <m:r>
                          <a:rPr lang="en-US" b="0" i="1" smtClean="0">
                            <a:latin typeface="Cambria Math"/>
                          </a:rPr>
                          <m:t>𝑦</m:t>
                        </m:r>
                      </m:e>
                      <m:sub>
                        <m:r>
                          <a:rPr lang="en-US" i="1">
                            <a:latin typeface="Cambria Math"/>
                          </a:rPr>
                          <m:t>1</m:t>
                        </m:r>
                      </m:sub>
                    </m:sSub>
                  </m:oMath>
                </a14:m>
                <a:r>
                  <a:rPr lang="en-US" dirty="0"/>
                  <a:t>)</a:t>
                </a:r>
              </a:p>
            </p:txBody>
          </p:sp>
        </mc:Choice>
        <mc:Fallback xmlns="">
          <p:sp>
            <p:nvSpPr>
              <p:cNvPr id="13" name="Rectangle 12"/>
              <p:cNvSpPr>
                <a:spLocks noRot="1" noChangeAspect="1" noMove="1" noResize="1" noEditPoints="1" noAdjustHandles="1" noChangeArrowheads="1" noChangeShapeType="1" noTextEdit="1"/>
              </p:cNvSpPr>
              <p:nvPr/>
            </p:nvSpPr>
            <p:spPr>
              <a:xfrm>
                <a:off x="4311443" y="3581400"/>
                <a:ext cx="1945213" cy="369332"/>
              </a:xfrm>
              <a:prstGeom prst="rect">
                <a:avLst/>
              </a:prstGeom>
              <a:blipFill rotWithShape="1">
                <a:blip r:embed="rId7"/>
                <a:stretch>
                  <a:fillRect t="-8333" r="-2508" b="-25000"/>
                </a:stretch>
              </a:blipFill>
            </p:spPr>
            <p:txBody>
              <a:bodyPr/>
              <a:lstStyle/>
              <a:p>
                <a:r>
                  <a:rPr lang="en-US">
                    <a:noFill/>
                  </a:rPr>
                  <a:t> </a:t>
                </a:r>
              </a:p>
            </p:txBody>
          </p:sp>
        </mc:Fallback>
      </mc:AlternateContent>
    </p:spTree>
    <p:extLst>
      <p:ext uri="{BB962C8B-B14F-4D97-AF65-F5344CB8AC3E}">
        <p14:creationId xmlns:p14="http://schemas.microsoft.com/office/powerpoint/2010/main" val="21158899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381000"/>
            <a:ext cx="8001000" cy="923330"/>
          </a:xfrm>
          <a:prstGeom prst="rect">
            <a:avLst/>
          </a:prstGeom>
        </p:spPr>
        <p:txBody>
          <a:bodyPr wrap="square">
            <a:spAutoFit/>
          </a:bodyPr>
          <a:lstStyle/>
          <a:p>
            <a:r>
              <a:rPr lang="en-US" b="1" dirty="0"/>
              <a:t>Given the points </a:t>
            </a:r>
            <a:r>
              <a:rPr lang="en-US" b="1" i="1" dirty="0" smtClean="0"/>
              <a:t>A</a:t>
            </a:r>
            <a:r>
              <a:rPr lang="en-US" b="1" dirty="0" smtClean="0"/>
              <a:t>(-1,2</a:t>
            </a:r>
            <a:r>
              <a:rPr lang="en-US" b="1" dirty="0"/>
              <a:t>) and </a:t>
            </a:r>
            <a:r>
              <a:rPr lang="en-US" b="1" i="1" dirty="0" smtClean="0"/>
              <a:t>B</a:t>
            </a:r>
            <a:r>
              <a:rPr lang="en-US" b="1" dirty="0" smtClean="0"/>
              <a:t>(7, </a:t>
            </a:r>
            <a:r>
              <a:rPr lang="en-US" b="1" dirty="0"/>
              <a:t>8), find the</a:t>
            </a:r>
          </a:p>
          <a:p>
            <a:r>
              <a:rPr lang="en-US" b="1" dirty="0"/>
              <a:t>coordinates of point </a:t>
            </a:r>
            <a:r>
              <a:rPr lang="en-US" b="1" i="1" dirty="0"/>
              <a:t>P </a:t>
            </a:r>
            <a:r>
              <a:rPr lang="en-US" b="1" dirty="0"/>
              <a:t>on directed line segment</a:t>
            </a:r>
          </a:p>
          <a:p>
            <a:r>
              <a:rPr lang="en-US" b="1" i="1" dirty="0"/>
              <a:t>AB </a:t>
            </a:r>
            <a:r>
              <a:rPr lang="en-US" b="1" dirty="0"/>
              <a:t>that partitions </a:t>
            </a:r>
            <a:r>
              <a:rPr lang="en-US" b="1" i="1" dirty="0"/>
              <a:t>AB </a:t>
            </a:r>
            <a:r>
              <a:rPr lang="en-US" b="1" dirty="0"/>
              <a:t>in the ratio </a:t>
            </a:r>
            <a:r>
              <a:rPr lang="en-US" b="1" dirty="0" smtClean="0"/>
              <a:t>1/3.</a:t>
            </a:r>
            <a:endParaRPr lang="en-US" dirty="0"/>
          </a:p>
        </p:txBody>
      </p:sp>
      <p:cxnSp>
        <p:nvCxnSpPr>
          <p:cNvPr id="7" name="Straight Connector 6"/>
          <p:cNvCxnSpPr/>
          <p:nvPr/>
        </p:nvCxnSpPr>
        <p:spPr>
          <a:xfrm flipV="1">
            <a:off x="3581400" y="1600200"/>
            <a:ext cx="1981200" cy="12954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895600" y="2971800"/>
            <a:ext cx="885179" cy="369332"/>
          </a:xfrm>
          <a:prstGeom prst="rect">
            <a:avLst/>
          </a:prstGeom>
        </p:spPr>
        <p:txBody>
          <a:bodyPr wrap="none">
            <a:spAutoFit/>
          </a:bodyPr>
          <a:lstStyle/>
          <a:p>
            <a:r>
              <a:rPr lang="en-US" b="1" i="1" dirty="0"/>
              <a:t>A</a:t>
            </a:r>
            <a:r>
              <a:rPr lang="en-US" b="1" dirty="0" smtClean="0"/>
              <a:t>(-1,2</a:t>
            </a:r>
            <a:r>
              <a:rPr lang="en-US" b="1" dirty="0"/>
              <a:t>) </a:t>
            </a:r>
            <a:endParaRPr lang="en-US" dirty="0"/>
          </a:p>
        </p:txBody>
      </p:sp>
      <p:sp>
        <p:nvSpPr>
          <p:cNvPr id="10" name="Rectangle 9"/>
          <p:cNvSpPr/>
          <p:nvPr/>
        </p:nvSpPr>
        <p:spPr>
          <a:xfrm>
            <a:off x="5609733" y="1251235"/>
            <a:ext cx="805029" cy="369332"/>
          </a:xfrm>
          <a:prstGeom prst="rect">
            <a:avLst/>
          </a:prstGeom>
        </p:spPr>
        <p:txBody>
          <a:bodyPr wrap="none">
            <a:spAutoFit/>
          </a:bodyPr>
          <a:lstStyle/>
          <a:p>
            <a:r>
              <a:rPr lang="en-US" b="1" i="1" dirty="0" smtClean="0"/>
              <a:t>B</a:t>
            </a:r>
            <a:r>
              <a:rPr lang="en-US" b="1" dirty="0" smtClean="0"/>
              <a:t>(7, 8)</a:t>
            </a:r>
            <a:endParaRPr lang="en-US" dirty="0"/>
          </a:p>
        </p:txBody>
      </p:sp>
      <p:cxnSp>
        <p:nvCxnSpPr>
          <p:cNvPr id="16" name="Straight Arrow Connector 15"/>
          <p:cNvCxnSpPr/>
          <p:nvPr/>
        </p:nvCxnSpPr>
        <p:spPr>
          <a:xfrm>
            <a:off x="3657600" y="2895600"/>
            <a:ext cx="1905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667079" y="1620568"/>
            <a:ext cx="0" cy="1198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67200" y="3156466"/>
            <a:ext cx="1143000" cy="369332"/>
          </a:xfrm>
          <a:prstGeom prst="rect">
            <a:avLst/>
          </a:prstGeom>
          <a:noFill/>
        </p:spPr>
        <p:txBody>
          <a:bodyPr wrap="square" rtlCol="0">
            <a:spAutoFit/>
          </a:bodyPr>
          <a:lstStyle/>
          <a:p>
            <a:r>
              <a:rPr lang="en-US" dirty="0" smtClean="0">
                <a:solidFill>
                  <a:schemeClr val="accent1"/>
                </a:solidFill>
              </a:rPr>
              <a:t>7- -1</a:t>
            </a:r>
            <a:endParaRPr lang="en-US" dirty="0">
              <a:solidFill>
                <a:schemeClr val="accent1"/>
              </a:solidFill>
            </a:endParaRPr>
          </a:p>
        </p:txBody>
      </p:sp>
      <p:sp>
        <p:nvSpPr>
          <p:cNvPr id="22" name="TextBox 21"/>
          <p:cNvSpPr txBox="1"/>
          <p:nvPr/>
        </p:nvSpPr>
        <p:spPr>
          <a:xfrm>
            <a:off x="5867400" y="1905000"/>
            <a:ext cx="609600" cy="369332"/>
          </a:xfrm>
          <a:prstGeom prst="rect">
            <a:avLst/>
          </a:prstGeom>
          <a:noFill/>
        </p:spPr>
        <p:txBody>
          <a:bodyPr wrap="square" rtlCol="0">
            <a:spAutoFit/>
          </a:bodyPr>
          <a:lstStyle/>
          <a:p>
            <a:r>
              <a:rPr lang="en-US" dirty="0" smtClean="0">
                <a:solidFill>
                  <a:schemeClr val="accent1"/>
                </a:solidFill>
              </a:rPr>
              <a:t>8-2</a:t>
            </a:r>
            <a:endParaRPr lang="en-US" dirty="0">
              <a:solidFill>
                <a:schemeClr val="accent1"/>
              </a:solidFill>
            </a:endParaRPr>
          </a:p>
        </p:txBody>
      </p:sp>
      <p:sp>
        <p:nvSpPr>
          <p:cNvPr id="23" name="TextBox 22"/>
          <p:cNvSpPr txBox="1"/>
          <p:nvPr/>
        </p:nvSpPr>
        <p:spPr>
          <a:xfrm>
            <a:off x="4114800" y="3810000"/>
            <a:ext cx="1156086" cy="369332"/>
          </a:xfrm>
          <a:prstGeom prst="rect">
            <a:avLst/>
          </a:prstGeom>
          <a:noFill/>
        </p:spPr>
        <p:txBody>
          <a:bodyPr wrap="none" rtlCol="0">
            <a:spAutoFit/>
          </a:bodyPr>
          <a:lstStyle/>
          <a:p>
            <a:r>
              <a:rPr lang="en-US" dirty="0" smtClean="0"/>
              <a:t>1/4 of 8=2</a:t>
            </a:r>
            <a:endParaRPr lang="en-US" dirty="0"/>
          </a:p>
        </p:txBody>
      </p:sp>
      <p:sp>
        <p:nvSpPr>
          <p:cNvPr id="24" name="TextBox 23"/>
          <p:cNvSpPr txBox="1"/>
          <p:nvPr/>
        </p:nvSpPr>
        <p:spPr>
          <a:xfrm>
            <a:off x="5943600" y="2274332"/>
            <a:ext cx="1371600" cy="369332"/>
          </a:xfrm>
          <a:prstGeom prst="rect">
            <a:avLst/>
          </a:prstGeom>
          <a:noFill/>
        </p:spPr>
        <p:txBody>
          <a:bodyPr wrap="square" rtlCol="0">
            <a:spAutoFit/>
          </a:bodyPr>
          <a:lstStyle/>
          <a:p>
            <a:r>
              <a:rPr lang="en-US" dirty="0" smtClean="0"/>
              <a:t>1/4 of 6=</a:t>
            </a:r>
            <a:r>
              <a:rPr lang="en-US" dirty="0"/>
              <a:t>1.5</a:t>
            </a:r>
          </a:p>
        </p:txBody>
      </p:sp>
      <p:cxnSp>
        <p:nvCxnSpPr>
          <p:cNvPr id="27" name="Straight Connector 26"/>
          <p:cNvCxnSpPr/>
          <p:nvPr/>
        </p:nvCxnSpPr>
        <p:spPr>
          <a:xfrm flipV="1">
            <a:off x="3581400" y="4419600"/>
            <a:ext cx="1981200" cy="12954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615937" y="5756635"/>
            <a:ext cx="885179" cy="369332"/>
          </a:xfrm>
          <a:prstGeom prst="rect">
            <a:avLst/>
          </a:prstGeom>
        </p:spPr>
        <p:txBody>
          <a:bodyPr wrap="none">
            <a:spAutoFit/>
          </a:bodyPr>
          <a:lstStyle/>
          <a:p>
            <a:r>
              <a:rPr lang="en-US" b="1" i="1" dirty="0"/>
              <a:t>A</a:t>
            </a:r>
            <a:r>
              <a:rPr lang="en-US" b="1" dirty="0" smtClean="0"/>
              <a:t>(-1,2</a:t>
            </a:r>
            <a:r>
              <a:rPr lang="en-US" b="1" dirty="0"/>
              <a:t>) </a:t>
            </a:r>
            <a:endParaRPr lang="en-US" dirty="0"/>
          </a:p>
        </p:txBody>
      </p:sp>
      <p:sp>
        <p:nvSpPr>
          <p:cNvPr id="30" name="Rectangle 29"/>
          <p:cNvSpPr/>
          <p:nvPr/>
        </p:nvSpPr>
        <p:spPr>
          <a:xfrm>
            <a:off x="5635959" y="3994666"/>
            <a:ext cx="805029" cy="369332"/>
          </a:xfrm>
          <a:prstGeom prst="rect">
            <a:avLst/>
          </a:prstGeom>
        </p:spPr>
        <p:txBody>
          <a:bodyPr wrap="none">
            <a:spAutoFit/>
          </a:bodyPr>
          <a:lstStyle/>
          <a:p>
            <a:r>
              <a:rPr lang="en-US" b="1" i="1" dirty="0" smtClean="0"/>
              <a:t>B</a:t>
            </a:r>
            <a:r>
              <a:rPr lang="en-US" b="1" dirty="0" smtClean="0"/>
              <a:t>(7, 8)</a:t>
            </a:r>
            <a:endParaRPr lang="en-US" dirty="0"/>
          </a:p>
        </p:txBody>
      </p:sp>
      <p:sp>
        <p:nvSpPr>
          <p:cNvPr id="25" name="Oval 24"/>
          <p:cNvSpPr/>
          <p:nvPr/>
        </p:nvSpPr>
        <p:spPr>
          <a:xfrm flipH="1" flipV="1">
            <a:off x="5484240" y="4381499"/>
            <a:ext cx="95250" cy="762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flipV="1">
            <a:off x="4111343" y="5334000"/>
            <a:ext cx="45719"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flipH="1" flipV="1">
            <a:off x="4610100" y="4991100"/>
            <a:ext cx="5715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flipH="1" flipV="1">
            <a:off x="3558540" y="5649784"/>
            <a:ext cx="45719" cy="652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105400" y="4648200"/>
            <a:ext cx="76200" cy="556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a:off x="4144337" y="5372100"/>
            <a:ext cx="0" cy="31029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4" idx="2"/>
          </p:cNvCxnSpPr>
          <p:nvPr/>
        </p:nvCxnSpPr>
        <p:spPr>
          <a:xfrm>
            <a:off x="3604259" y="5682392"/>
            <a:ext cx="55280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780779" y="5777002"/>
            <a:ext cx="301686" cy="369332"/>
          </a:xfrm>
          <a:prstGeom prst="rect">
            <a:avLst/>
          </a:prstGeom>
        </p:spPr>
        <p:txBody>
          <a:bodyPr wrap="none">
            <a:spAutoFit/>
          </a:bodyPr>
          <a:lstStyle/>
          <a:p>
            <a:r>
              <a:rPr lang="en-US" dirty="0"/>
              <a:t>2</a:t>
            </a:r>
          </a:p>
        </p:txBody>
      </p:sp>
      <p:sp>
        <p:nvSpPr>
          <p:cNvPr id="40" name="Rectangle 39"/>
          <p:cNvSpPr/>
          <p:nvPr/>
        </p:nvSpPr>
        <p:spPr>
          <a:xfrm>
            <a:off x="4294908" y="5313060"/>
            <a:ext cx="476412" cy="369332"/>
          </a:xfrm>
          <a:prstGeom prst="rect">
            <a:avLst/>
          </a:prstGeom>
        </p:spPr>
        <p:txBody>
          <a:bodyPr wrap="none">
            <a:spAutoFit/>
          </a:bodyPr>
          <a:lstStyle/>
          <a:p>
            <a:r>
              <a:rPr lang="en-US" dirty="0"/>
              <a:t>1.5</a:t>
            </a:r>
          </a:p>
        </p:txBody>
      </p:sp>
      <p:sp>
        <p:nvSpPr>
          <p:cNvPr id="41" name="TextBox 40"/>
          <p:cNvSpPr txBox="1"/>
          <p:nvPr/>
        </p:nvSpPr>
        <p:spPr>
          <a:xfrm>
            <a:off x="6477000" y="5181600"/>
            <a:ext cx="990600" cy="369332"/>
          </a:xfrm>
          <a:prstGeom prst="rect">
            <a:avLst/>
          </a:prstGeom>
          <a:noFill/>
        </p:spPr>
        <p:txBody>
          <a:bodyPr wrap="square" rtlCol="0">
            <a:spAutoFit/>
          </a:bodyPr>
          <a:lstStyle/>
          <a:p>
            <a:r>
              <a:rPr lang="en-US" dirty="0" smtClean="0"/>
              <a:t>P(1,3.5)</a:t>
            </a:r>
            <a:endParaRPr lang="en-US" dirty="0"/>
          </a:p>
        </p:txBody>
      </p:sp>
      <p:sp>
        <p:nvSpPr>
          <p:cNvPr id="2" name="TextBox 1"/>
          <p:cNvSpPr txBox="1"/>
          <p:nvPr/>
        </p:nvSpPr>
        <p:spPr>
          <a:xfrm>
            <a:off x="304800" y="3156466"/>
            <a:ext cx="1981200" cy="2031325"/>
          </a:xfrm>
          <a:prstGeom prst="rect">
            <a:avLst/>
          </a:prstGeom>
          <a:noFill/>
        </p:spPr>
        <p:txBody>
          <a:bodyPr wrap="square" rtlCol="0">
            <a:spAutoFit/>
          </a:bodyPr>
          <a:lstStyle/>
          <a:p>
            <a:r>
              <a:rPr lang="en-US" dirty="0" smtClean="0"/>
              <a:t>X- -1 = ¼ (7 - -1)</a:t>
            </a:r>
          </a:p>
          <a:p>
            <a:r>
              <a:rPr lang="en-US" dirty="0" smtClean="0"/>
              <a:t>X+1=2</a:t>
            </a:r>
          </a:p>
          <a:p>
            <a:r>
              <a:rPr lang="en-US" dirty="0" smtClean="0"/>
              <a:t>X=1</a:t>
            </a:r>
          </a:p>
          <a:p>
            <a:endParaRPr lang="en-US" dirty="0"/>
          </a:p>
          <a:p>
            <a:r>
              <a:rPr lang="en-US" dirty="0" smtClean="0"/>
              <a:t>Y-2= ¼ (8-2)</a:t>
            </a:r>
          </a:p>
          <a:p>
            <a:r>
              <a:rPr lang="en-US" dirty="0" smtClean="0"/>
              <a:t>Y-2=1.5</a:t>
            </a:r>
          </a:p>
          <a:p>
            <a:r>
              <a:rPr lang="en-US" dirty="0" smtClean="0"/>
              <a:t>Y=3.5</a:t>
            </a:r>
            <a:endParaRPr lang="en-US" dirty="0"/>
          </a:p>
        </p:txBody>
      </p:sp>
      <p:sp>
        <p:nvSpPr>
          <p:cNvPr id="3" name="TextBox 2"/>
          <p:cNvSpPr txBox="1"/>
          <p:nvPr/>
        </p:nvSpPr>
        <p:spPr>
          <a:xfrm>
            <a:off x="7848600" y="6324600"/>
            <a:ext cx="762000" cy="369332"/>
          </a:xfrm>
          <a:prstGeom prst="rect">
            <a:avLst/>
          </a:prstGeom>
          <a:noFill/>
        </p:spPr>
        <p:txBody>
          <a:bodyPr wrap="square" rtlCol="0">
            <a:spAutoFit/>
          </a:bodyPr>
          <a:lstStyle/>
          <a:p>
            <a:r>
              <a:rPr lang="en-US" dirty="0" smtClean="0">
                <a:hlinkClick r:id="rId2" action="ppaction://hlinksldjump"/>
              </a:rPr>
              <a:t>BACK</a:t>
            </a:r>
            <a:endParaRPr lang="en-US" dirty="0"/>
          </a:p>
        </p:txBody>
      </p:sp>
    </p:spTree>
    <p:extLst>
      <p:ext uri="{BB962C8B-B14F-4D97-AF65-F5344CB8AC3E}">
        <p14:creationId xmlns:p14="http://schemas.microsoft.com/office/powerpoint/2010/main" val="2120219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52400"/>
            <a:ext cx="8534400" cy="461665"/>
          </a:xfrm>
          <a:prstGeom prst="rect">
            <a:avLst/>
          </a:prstGeom>
        </p:spPr>
        <p:txBody>
          <a:bodyPr wrap="square">
            <a:spAutoFit/>
          </a:bodyPr>
          <a:lstStyle/>
          <a:p>
            <a:pPr algn="ctr"/>
            <a:r>
              <a:rPr lang="en-US" sz="2400" b="1" dirty="0" smtClean="0"/>
              <a:t>Geometric Measurement and Dimension (G-GMD) </a:t>
            </a:r>
            <a:endParaRPr lang="en-US" sz="2400" b="1" dirty="0"/>
          </a:p>
        </p:txBody>
      </p:sp>
      <p:sp>
        <p:nvSpPr>
          <p:cNvPr id="5" name="Rectangle 4"/>
          <p:cNvSpPr/>
          <p:nvPr/>
        </p:nvSpPr>
        <p:spPr>
          <a:xfrm>
            <a:off x="381000" y="1028343"/>
            <a:ext cx="8305800" cy="2339102"/>
          </a:xfrm>
          <a:prstGeom prst="rect">
            <a:avLst/>
          </a:prstGeom>
          <a:ln>
            <a:solidFill>
              <a:schemeClr val="accent1"/>
            </a:solidFill>
          </a:ln>
        </p:spPr>
        <p:txBody>
          <a:bodyPr wrap="square">
            <a:spAutoFit/>
          </a:bodyPr>
          <a:lstStyle/>
          <a:p>
            <a:pPr algn="ctr"/>
            <a:r>
              <a:rPr lang="en-US" b="1" dirty="0"/>
              <a:t>A. Explain volume formulas and use them to solve problems. </a:t>
            </a:r>
            <a:r>
              <a:rPr lang="en-US" b="1" dirty="0">
                <a:solidFill>
                  <a:srgbClr val="FFC000"/>
                </a:solidFill>
              </a:rPr>
              <a:t>(Supporting)</a:t>
            </a:r>
          </a:p>
          <a:p>
            <a:pPr algn="ctr"/>
            <a:endParaRPr lang="en-US" dirty="0"/>
          </a:p>
          <a:p>
            <a:r>
              <a:rPr lang="en-US" b="1" dirty="0"/>
              <a:t>G.GMD.A.1 </a:t>
            </a:r>
            <a:r>
              <a:rPr lang="en-US" sz="1400" dirty="0"/>
              <a:t>Give an informal argument for the formulas for the circumference of a circle, area of a circle, volume of a cylinder, pyramid, and cone. </a:t>
            </a:r>
            <a:r>
              <a:rPr lang="en-US" sz="1400" i="1" dirty="0"/>
              <a:t>Use dissection arguments, </a:t>
            </a:r>
            <a:r>
              <a:rPr lang="en-US" sz="1400" i="1" dirty="0" err="1"/>
              <a:t>Cavalieri’s</a:t>
            </a:r>
            <a:r>
              <a:rPr lang="en-US" sz="1400" i="1" dirty="0"/>
              <a:t> principle, and informal limit arguments</a:t>
            </a:r>
            <a:r>
              <a:rPr lang="en-US" sz="1400" dirty="0"/>
              <a:t>. </a:t>
            </a:r>
            <a:r>
              <a:rPr lang="en-US" sz="1400" dirty="0" smtClean="0">
                <a:hlinkClick r:id="rId2" action="ppaction://hlinksldjump"/>
              </a:rPr>
              <a:t>E</a:t>
            </a:r>
            <a:r>
              <a:rPr lang="en-US" sz="1400" dirty="0" smtClean="0">
                <a:solidFill>
                  <a:schemeClr val="accent2"/>
                </a:solidFill>
                <a:hlinkClick r:id="rId2" action="ppaction://hlinksldjump"/>
              </a:rPr>
              <a:t>xample</a:t>
            </a:r>
            <a:r>
              <a:rPr lang="en-US" sz="1400" dirty="0" smtClean="0">
                <a:solidFill>
                  <a:schemeClr val="accent2"/>
                </a:solidFill>
              </a:rPr>
              <a:t>	</a:t>
            </a:r>
            <a:r>
              <a:rPr lang="en-US" sz="1400" dirty="0" err="1" smtClean="0">
                <a:solidFill>
                  <a:schemeClr val="accent2"/>
                </a:solidFill>
                <a:hlinkClick r:id="rId3" action="ppaction://hlinksldjump"/>
              </a:rPr>
              <a:t>Cavalieri</a:t>
            </a:r>
            <a:endParaRPr lang="en-US" sz="1400" dirty="0" smtClean="0">
              <a:solidFill>
                <a:schemeClr val="accent2"/>
              </a:solidFill>
            </a:endParaRPr>
          </a:p>
          <a:p>
            <a:endParaRPr lang="en-US" sz="1400" dirty="0"/>
          </a:p>
          <a:p>
            <a:r>
              <a:rPr lang="en-US" b="1" dirty="0"/>
              <a:t>G.GMD.A.3 </a:t>
            </a:r>
            <a:r>
              <a:rPr lang="en-US" sz="1400" dirty="0"/>
              <a:t>Use volume formulas for cylinders, pyramids, cones, and spheres to solve problems. </a:t>
            </a:r>
            <a:endParaRPr lang="en-US" sz="1400" dirty="0" smtClean="0"/>
          </a:p>
          <a:p>
            <a:endParaRPr lang="en-US" sz="1400" dirty="0"/>
          </a:p>
          <a:p>
            <a:r>
              <a:rPr lang="en-US" dirty="0"/>
              <a:t>	</a:t>
            </a:r>
          </a:p>
        </p:txBody>
      </p:sp>
      <p:sp>
        <p:nvSpPr>
          <p:cNvPr id="6" name="TextBox 5"/>
          <p:cNvSpPr txBox="1"/>
          <p:nvPr/>
        </p:nvSpPr>
        <p:spPr>
          <a:xfrm>
            <a:off x="381000" y="4495800"/>
            <a:ext cx="8153400" cy="1415772"/>
          </a:xfrm>
          <a:prstGeom prst="rect">
            <a:avLst/>
          </a:prstGeom>
          <a:noFill/>
          <a:ln>
            <a:solidFill>
              <a:schemeClr val="accent1"/>
            </a:solidFill>
          </a:ln>
        </p:spPr>
        <p:txBody>
          <a:bodyPr wrap="square" rtlCol="0">
            <a:spAutoFit/>
          </a:bodyPr>
          <a:lstStyle/>
          <a:p>
            <a:r>
              <a:rPr lang="en-US" b="1" dirty="0"/>
              <a:t>B. Visualize relationships between two-dimensional and three-dimensional objects</a:t>
            </a:r>
            <a:r>
              <a:rPr lang="en-US" dirty="0"/>
              <a:t>. </a:t>
            </a:r>
            <a:endParaRPr lang="en-US" dirty="0" smtClean="0"/>
          </a:p>
          <a:p>
            <a:pPr algn="ctr"/>
            <a:r>
              <a:rPr lang="en-US" b="1" dirty="0">
                <a:solidFill>
                  <a:srgbClr val="FFC000"/>
                </a:solidFill>
              </a:rPr>
              <a:t>(Supporting)</a:t>
            </a:r>
          </a:p>
          <a:p>
            <a:endParaRPr lang="en-US" dirty="0"/>
          </a:p>
          <a:p>
            <a:r>
              <a:rPr lang="en-US" b="1" dirty="0"/>
              <a:t>G.GMD.B.4 </a:t>
            </a:r>
            <a:r>
              <a:rPr lang="en-US" sz="1400" dirty="0"/>
              <a:t>Identify the shapes of two-dimensional cross-sections of three-dimensional objects, and identify three-dimensional objects generated by rotations of two-dimensional objects</a:t>
            </a:r>
            <a:r>
              <a:rPr lang="en-US" sz="1400" dirty="0" smtClean="0"/>
              <a:t>. </a:t>
            </a:r>
            <a:r>
              <a:rPr lang="en-US" sz="1400" dirty="0" smtClean="0">
                <a:hlinkClick r:id="rId4" action="ppaction://hlinksldjump"/>
              </a:rPr>
              <a:t>Example</a:t>
            </a:r>
            <a:endParaRPr lang="en-US" sz="1400" dirty="0"/>
          </a:p>
        </p:txBody>
      </p:sp>
      <p:sp>
        <p:nvSpPr>
          <p:cNvPr id="7" name="5-Point Star 6"/>
          <p:cNvSpPr/>
          <p:nvPr/>
        </p:nvSpPr>
        <p:spPr>
          <a:xfrm>
            <a:off x="7772400" y="2667000"/>
            <a:ext cx="76200" cy="7620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529674" y="6248400"/>
            <a:ext cx="1309526" cy="369332"/>
          </a:xfrm>
          <a:prstGeom prst="rect">
            <a:avLst/>
          </a:prstGeom>
        </p:spPr>
        <p:txBody>
          <a:bodyPr wrap="none">
            <a:spAutoFit/>
          </a:bodyPr>
          <a:lstStyle/>
          <a:p>
            <a:r>
              <a:rPr lang="en-US" dirty="0">
                <a:hlinkClick r:id="rId5" action="ppaction://hlinksldjump"/>
              </a:rPr>
              <a:t>Back to tree</a:t>
            </a:r>
            <a:endParaRPr lang="en-US" dirty="0"/>
          </a:p>
        </p:txBody>
      </p:sp>
      <p:pic>
        <p:nvPicPr>
          <p:cNvPr id="8" name="Picture 2" descr="C:\Documents and Settings\sbrockle\Local Settings\Temporary Internet Files\Content.IE5\J1UJ3BZ1\MC900440035[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76070" y="1676400"/>
            <a:ext cx="867930" cy="729357"/>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Documents and Settings\sbrockle\Local Settings\Temporary Internet Files\Content.IE5\J1UJ3BZ1\MC900440035[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0435" y="5334000"/>
            <a:ext cx="867930" cy="7293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530934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52400"/>
            <a:ext cx="8534400" cy="461665"/>
          </a:xfrm>
          <a:prstGeom prst="rect">
            <a:avLst/>
          </a:prstGeom>
        </p:spPr>
        <p:txBody>
          <a:bodyPr wrap="square">
            <a:spAutoFit/>
          </a:bodyPr>
          <a:lstStyle/>
          <a:p>
            <a:pPr algn="ctr"/>
            <a:r>
              <a:rPr lang="en-US" sz="2400" b="1" dirty="0" smtClean="0"/>
              <a:t>Modeling with Geometry (G-MD)  </a:t>
            </a:r>
            <a:endParaRPr lang="en-US" sz="2400" b="1" dirty="0"/>
          </a:p>
        </p:txBody>
      </p:sp>
      <p:sp>
        <p:nvSpPr>
          <p:cNvPr id="5" name="5-Point Star 4"/>
          <p:cNvSpPr/>
          <p:nvPr/>
        </p:nvSpPr>
        <p:spPr>
          <a:xfrm>
            <a:off x="6705600" y="307032"/>
            <a:ext cx="152400" cy="15240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 y="1443841"/>
            <a:ext cx="8001000" cy="2831544"/>
          </a:xfrm>
          <a:prstGeom prst="rect">
            <a:avLst/>
          </a:prstGeom>
          <a:ln>
            <a:solidFill>
              <a:schemeClr val="accent1"/>
            </a:solidFill>
          </a:ln>
        </p:spPr>
        <p:txBody>
          <a:bodyPr wrap="square">
            <a:spAutoFit/>
          </a:bodyPr>
          <a:lstStyle/>
          <a:p>
            <a:pPr marL="342900" indent="-342900" algn="ctr">
              <a:buFontTx/>
              <a:buAutoNum type="alphaUcPeriod"/>
            </a:pPr>
            <a:r>
              <a:rPr lang="en-US" b="1" dirty="0" smtClean="0"/>
              <a:t>Apply </a:t>
            </a:r>
            <a:r>
              <a:rPr lang="en-US" b="1" dirty="0"/>
              <a:t>geometric concepts in modeling situations. </a:t>
            </a:r>
            <a:r>
              <a:rPr lang="en-US" b="1" dirty="0">
                <a:solidFill>
                  <a:schemeClr val="accent1"/>
                </a:solidFill>
              </a:rPr>
              <a:t>(Major)</a:t>
            </a:r>
          </a:p>
          <a:p>
            <a:pPr algn="ctr"/>
            <a:endParaRPr lang="en-US" b="1" dirty="0" smtClean="0"/>
          </a:p>
          <a:p>
            <a:pPr marL="342900" indent="-342900" algn="ctr">
              <a:buAutoNum type="alphaUcPeriod"/>
            </a:pPr>
            <a:endParaRPr lang="en-US" dirty="0"/>
          </a:p>
          <a:p>
            <a:r>
              <a:rPr lang="en-US" b="1" dirty="0"/>
              <a:t>G.MG.A.1 </a:t>
            </a:r>
            <a:r>
              <a:rPr lang="en-US" sz="1400" dirty="0"/>
              <a:t>Use geometric shapes, their measures, and their properties to describe objects (e.g., modeling a tree trunk or a human torso as a cylinder). </a:t>
            </a:r>
            <a:endParaRPr lang="en-US" sz="1400" dirty="0" smtClean="0"/>
          </a:p>
          <a:p>
            <a:endParaRPr lang="en-US" sz="1400" dirty="0"/>
          </a:p>
          <a:p>
            <a:r>
              <a:rPr lang="en-US" b="1" dirty="0"/>
              <a:t>G.MG.A.2 </a:t>
            </a:r>
            <a:r>
              <a:rPr lang="en-US" sz="1400" dirty="0"/>
              <a:t>Apply concepts of density based on area and volume in modeling situations (e.g., persons per square mile, BTUs per cubic foot). </a:t>
            </a:r>
            <a:endParaRPr lang="en-US" sz="1400" dirty="0" smtClean="0"/>
          </a:p>
          <a:p>
            <a:endParaRPr lang="en-US" sz="1400" dirty="0"/>
          </a:p>
          <a:p>
            <a:r>
              <a:rPr lang="en-US" b="1" dirty="0"/>
              <a:t>G.MG.A.3 </a:t>
            </a:r>
            <a:r>
              <a:rPr lang="en-US" sz="1400" dirty="0"/>
              <a:t>Apply geometric methods to solve design problems (e.g., designing an object or structure to satisfy physical constraints or minimize cost; working with typographic grid systems based on ratios). 	</a:t>
            </a:r>
          </a:p>
        </p:txBody>
      </p:sp>
      <p:sp>
        <p:nvSpPr>
          <p:cNvPr id="2" name="TextBox 1"/>
          <p:cNvSpPr txBox="1"/>
          <p:nvPr/>
        </p:nvSpPr>
        <p:spPr>
          <a:xfrm>
            <a:off x="685800" y="4876800"/>
            <a:ext cx="5715000" cy="1200329"/>
          </a:xfrm>
          <a:prstGeom prst="rect">
            <a:avLst/>
          </a:prstGeom>
          <a:noFill/>
          <a:ln>
            <a:solidFill>
              <a:schemeClr val="accent1"/>
            </a:solidFill>
          </a:ln>
        </p:spPr>
        <p:txBody>
          <a:bodyPr wrap="square" rtlCol="0">
            <a:spAutoFit/>
          </a:bodyPr>
          <a:lstStyle/>
          <a:p>
            <a:r>
              <a:rPr lang="en-US" dirty="0" smtClean="0"/>
              <a:t>Fluencies: </a:t>
            </a:r>
          </a:p>
          <a:p>
            <a:pPr marL="285750" indent="-285750">
              <a:buFont typeface="Arial" panose="020B0604020202020204" pitchFamily="34" charset="0"/>
              <a:buChar char="•"/>
            </a:pPr>
            <a:r>
              <a:rPr lang="en-US" dirty="0" smtClean="0"/>
              <a:t>Triangle congruence and similarity criteria.</a:t>
            </a:r>
          </a:p>
          <a:p>
            <a:pPr marL="285750" indent="-285750">
              <a:buFont typeface="Arial" panose="020B0604020202020204" pitchFamily="34" charset="0"/>
              <a:buChar char="•"/>
            </a:pPr>
            <a:r>
              <a:rPr lang="en-US" dirty="0" smtClean="0"/>
              <a:t>Use of coordinates to establish geometric results.</a:t>
            </a:r>
          </a:p>
          <a:p>
            <a:pPr marL="285750" indent="-285750">
              <a:buFont typeface="Arial" panose="020B0604020202020204" pitchFamily="34" charset="0"/>
              <a:buChar char="•"/>
            </a:pPr>
            <a:r>
              <a:rPr lang="en-US" dirty="0" smtClean="0"/>
              <a:t>Constructions</a:t>
            </a:r>
            <a:endParaRPr lang="en-US" dirty="0"/>
          </a:p>
        </p:txBody>
      </p:sp>
      <p:sp>
        <p:nvSpPr>
          <p:cNvPr id="3" name="TextBox 2"/>
          <p:cNvSpPr txBox="1"/>
          <p:nvPr/>
        </p:nvSpPr>
        <p:spPr>
          <a:xfrm>
            <a:off x="7315200" y="6077129"/>
            <a:ext cx="1066800" cy="369332"/>
          </a:xfrm>
          <a:prstGeom prst="rect">
            <a:avLst/>
          </a:prstGeom>
          <a:noFill/>
        </p:spPr>
        <p:txBody>
          <a:bodyPr wrap="square" rtlCol="0">
            <a:spAutoFit/>
          </a:bodyPr>
          <a:lstStyle/>
          <a:p>
            <a:r>
              <a:rPr lang="en-US" dirty="0" smtClean="0">
                <a:hlinkClick r:id="rId2" action="ppaction://hlinksldjump"/>
              </a:rPr>
              <a:t>BACK</a:t>
            </a:r>
            <a:endParaRPr lang="en-US" dirty="0"/>
          </a:p>
        </p:txBody>
      </p:sp>
      <p:pic>
        <p:nvPicPr>
          <p:cNvPr id="7" name="Picture 2" descr="C:\Documents and Settings\sbrockle\Local Settings\Temporary Internet Files\Content.IE5\J1UJ3BZ1\MC90044003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59432"/>
            <a:ext cx="867930" cy="72935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3276600" y="3276600"/>
            <a:ext cx="977191" cy="369332"/>
          </a:xfrm>
          <a:prstGeom prst="rect">
            <a:avLst/>
          </a:prstGeom>
          <a:noFill/>
        </p:spPr>
        <p:txBody>
          <a:bodyPr wrap="none" rtlCol="0">
            <a:spAutoFit/>
          </a:bodyPr>
          <a:lstStyle/>
          <a:p>
            <a:r>
              <a:rPr lang="en-US" dirty="0" smtClean="0">
                <a:hlinkClick r:id="rId4" action="ppaction://hlinksldjump"/>
              </a:rPr>
              <a:t>Example</a:t>
            </a:r>
            <a:endParaRPr lang="en-US" dirty="0"/>
          </a:p>
        </p:txBody>
      </p:sp>
    </p:spTree>
    <p:extLst>
      <p:ext uri="{BB962C8B-B14F-4D97-AF65-F5344CB8AC3E}">
        <p14:creationId xmlns:p14="http://schemas.microsoft.com/office/powerpoint/2010/main" val="2338794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5514" y="87933"/>
            <a:ext cx="6324600" cy="1015663"/>
          </a:xfrm>
          <a:prstGeom prst="rect">
            <a:avLst/>
          </a:prstGeom>
          <a:noFill/>
        </p:spPr>
        <p:txBody>
          <a:bodyPr wrap="square" rtlCol="0">
            <a:spAutoFit/>
          </a:bodyPr>
          <a:lstStyle/>
          <a:p>
            <a:pPr algn="ctr"/>
            <a:r>
              <a:rPr lang="en-US" sz="6000" dirty="0" smtClean="0">
                <a:solidFill>
                  <a:schemeClr val="accent1"/>
                </a:solidFill>
              </a:rPr>
              <a:t>What’s New…</a:t>
            </a:r>
            <a:endParaRPr lang="en-US" sz="6000" dirty="0">
              <a:solidFill>
                <a:schemeClr val="accent1"/>
              </a:solidFill>
            </a:endParaRPr>
          </a:p>
        </p:txBody>
      </p:sp>
      <p:sp>
        <p:nvSpPr>
          <p:cNvPr id="5" name="TextBox 4"/>
          <p:cNvSpPr txBox="1"/>
          <p:nvPr/>
        </p:nvSpPr>
        <p:spPr>
          <a:xfrm>
            <a:off x="6433794" y="1103596"/>
            <a:ext cx="1905000" cy="584775"/>
          </a:xfrm>
          <a:prstGeom prst="rect">
            <a:avLst/>
          </a:prstGeom>
          <a:noFill/>
        </p:spPr>
        <p:txBody>
          <a:bodyPr wrap="square" rtlCol="0">
            <a:spAutoFit/>
          </a:bodyPr>
          <a:lstStyle/>
          <a:p>
            <a:r>
              <a:rPr lang="en-US" sz="3200" dirty="0" smtClean="0">
                <a:hlinkClick r:id="rId2" action="ppaction://hlinksldjump"/>
              </a:rPr>
              <a:t>RFP</a:t>
            </a:r>
            <a:endParaRPr lang="en-US" sz="3200" dirty="0"/>
          </a:p>
        </p:txBody>
      </p:sp>
      <p:sp>
        <p:nvSpPr>
          <p:cNvPr id="6" name="TextBox 5"/>
          <p:cNvSpPr txBox="1"/>
          <p:nvPr/>
        </p:nvSpPr>
        <p:spPr>
          <a:xfrm>
            <a:off x="2440757" y="1752600"/>
            <a:ext cx="2971800" cy="584775"/>
          </a:xfrm>
          <a:prstGeom prst="rect">
            <a:avLst/>
          </a:prstGeom>
          <a:noFill/>
        </p:spPr>
        <p:txBody>
          <a:bodyPr wrap="square" rtlCol="0">
            <a:spAutoFit/>
          </a:bodyPr>
          <a:lstStyle/>
          <a:p>
            <a:r>
              <a:rPr lang="en-US" sz="3200" dirty="0" smtClean="0">
                <a:hlinkClick r:id="rId3" action="ppaction://hlinksldjump"/>
              </a:rPr>
              <a:t>Pre-K Modules</a:t>
            </a:r>
            <a:endParaRPr lang="en-US" sz="3200" dirty="0"/>
          </a:p>
        </p:txBody>
      </p:sp>
      <p:sp>
        <p:nvSpPr>
          <p:cNvPr id="2" name="TextBox 1"/>
          <p:cNvSpPr txBox="1"/>
          <p:nvPr/>
        </p:nvSpPr>
        <p:spPr>
          <a:xfrm>
            <a:off x="5555530" y="2004751"/>
            <a:ext cx="3588470" cy="1569660"/>
          </a:xfrm>
          <a:prstGeom prst="rect">
            <a:avLst/>
          </a:prstGeom>
          <a:noFill/>
        </p:spPr>
        <p:txBody>
          <a:bodyPr wrap="square" rtlCol="0">
            <a:spAutoFit/>
          </a:bodyPr>
          <a:lstStyle/>
          <a:p>
            <a:pPr algn="ctr"/>
            <a:r>
              <a:rPr lang="en-US" sz="3200" dirty="0" smtClean="0">
                <a:hlinkClick r:id="rId4" action="ppaction://hlinksldjump"/>
              </a:rPr>
              <a:t>Engage </a:t>
            </a:r>
          </a:p>
          <a:p>
            <a:pPr algn="ctr"/>
            <a:r>
              <a:rPr lang="en-US" sz="3200" dirty="0" smtClean="0">
                <a:hlinkClick r:id="rId4" action="ppaction://hlinksldjump"/>
              </a:rPr>
              <a:t>Common Core Assessments Page</a:t>
            </a:r>
            <a:endParaRPr lang="en-US" sz="3200" dirty="0"/>
          </a:p>
        </p:txBody>
      </p:sp>
      <p:sp>
        <p:nvSpPr>
          <p:cNvPr id="3" name="TextBox 2"/>
          <p:cNvSpPr txBox="1"/>
          <p:nvPr/>
        </p:nvSpPr>
        <p:spPr>
          <a:xfrm>
            <a:off x="1219200" y="2971800"/>
            <a:ext cx="2438400" cy="584775"/>
          </a:xfrm>
          <a:prstGeom prst="rect">
            <a:avLst/>
          </a:prstGeom>
          <a:noFill/>
        </p:spPr>
        <p:txBody>
          <a:bodyPr wrap="square" rtlCol="0">
            <a:spAutoFit/>
          </a:bodyPr>
          <a:lstStyle/>
          <a:p>
            <a:r>
              <a:rPr lang="en-US" sz="3200" dirty="0" smtClean="0">
                <a:hlinkClick r:id="rId5" action="ppaction://hlinksldjump"/>
              </a:rPr>
              <a:t>Algebra II</a:t>
            </a:r>
            <a:endParaRPr lang="en-US" sz="3200" dirty="0"/>
          </a:p>
        </p:txBody>
      </p:sp>
      <p:sp>
        <p:nvSpPr>
          <p:cNvPr id="7" name="TextBox 6"/>
          <p:cNvSpPr txBox="1"/>
          <p:nvPr/>
        </p:nvSpPr>
        <p:spPr>
          <a:xfrm>
            <a:off x="6128994" y="5791200"/>
            <a:ext cx="2209800" cy="584775"/>
          </a:xfrm>
          <a:prstGeom prst="rect">
            <a:avLst/>
          </a:prstGeom>
          <a:noFill/>
        </p:spPr>
        <p:txBody>
          <a:bodyPr wrap="square" rtlCol="0">
            <a:spAutoFit/>
          </a:bodyPr>
          <a:lstStyle/>
          <a:p>
            <a:r>
              <a:rPr lang="en-US" sz="3200" dirty="0" smtClean="0">
                <a:hlinkClick r:id="rId6" action="ppaction://hlinksldjump"/>
              </a:rPr>
              <a:t>Thank You</a:t>
            </a:r>
            <a:endParaRPr lang="en-US" sz="3200" dirty="0"/>
          </a:p>
        </p:txBody>
      </p:sp>
      <p:sp>
        <p:nvSpPr>
          <p:cNvPr id="8" name="Footer Placeholder 2"/>
          <p:cNvSpPr txBox="1">
            <a:spLocks/>
          </p:cNvSpPr>
          <p:nvPr/>
        </p:nvSpPr>
        <p:spPr bwMode="auto">
          <a:xfrm>
            <a:off x="0" y="6553200"/>
            <a:ext cx="9144000" cy="304800"/>
          </a:xfrm>
          <a:prstGeom prst="rect">
            <a:avLst/>
          </a:prstGeom>
          <a:solidFill>
            <a:srgbClr val="3D7FA9"/>
          </a:solidFill>
          <a:ln w="9525">
            <a:noFill/>
            <a:miter lim="800000"/>
            <a:headEnd/>
            <a:tailEnd/>
          </a:ln>
          <a:effectLst/>
        </p:spPr>
        <p:txBody>
          <a:bodyPr/>
          <a:lstStyle/>
          <a:p>
            <a:pPr algn="ctr">
              <a:defRPr/>
            </a:pPr>
            <a:r>
              <a:rPr lang="en-US" sz="1400" dirty="0">
                <a:solidFill>
                  <a:schemeClr val="bg1"/>
                </a:solidFill>
                <a:latin typeface="+mj-lt"/>
              </a:rPr>
              <a:t>EngageNY.org</a:t>
            </a:r>
          </a:p>
        </p:txBody>
      </p:sp>
      <p:sp>
        <p:nvSpPr>
          <p:cNvPr id="9" name="TextBox 8"/>
          <p:cNvSpPr txBox="1"/>
          <p:nvPr/>
        </p:nvSpPr>
        <p:spPr>
          <a:xfrm>
            <a:off x="4953000" y="4876800"/>
            <a:ext cx="3352800" cy="584775"/>
          </a:xfrm>
          <a:prstGeom prst="rect">
            <a:avLst/>
          </a:prstGeom>
          <a:noFill/>
        </p:spPr>
        <p:txBody>
          <a:bodyPr wrap="square" rtlCol="0">
            <a:spAutoFit/>
          </a:bodyPr>
          <a:lstStyle/>
          <a:p>
            <a:r>
              <a:rPr lang="en-US" sz="3200" dirty="0" smtClean="0">
                <a:hlinkClick r:id="rId7" action="ppaction://hlinksldjump"/>
              </a:rPr>
              <a:t>Geo Test Blueprint</a:t>
            </a:r>
            <a:endParaRPr lang="en-US" sz="3200" dirty="0"/>
          </a:p>
        </p:txBody>
      </p:sp>
      <p:sp>
        <p:nvSpPr>
          <p:cNvPr id="10" name="TextBox 9"/>
          <p:cNvSpPr txBox="1"/>
          <p:nvPr/>
        </p:nvSpPr>
        <p:spPr>
          <a:xfrm>
            <a:off x="914400" y="4572000"/>
            <a:ext cx="2590800" cy="584775"/>
          </a:xfrm>
          <a:prstGeom prst="rect">
            <a:avLst/>
          </a:prstGeom>
          <a:noFill/>
        </p:spPr>
        <p:txBody>
          <a:bodyPr wrap="square" rtlCol="0">
            <a:spAutoFit/>
          </a:bodyPr>
          <a:lstStyle/>
          <a:p>
            <a:r>
              <a:rPr lang="en-US" sz="3200" dirty="0" smtClean="0">
                <a:hlinkClick r:id="rId8" action="ppaction://hlinksldjump"/>
              </a:rPr>
              <a:t>Acceleration</a:t>
            </a:r>
            <a:endParaRPr lang="en-US" sz="3200" dirty="0"/>
          </a:p>
        </p:txBody>
      </p:sp>
      <p:sp>
        <p:nvSpPr>
          <p:cNvPr id="11" name="TextBox 10"/>
          <p:cNvSpPr txBox="1"/>
          <p:nvPr/>
        </p:nvSpPr>
        <p:spPr>
          <a:xfrm>
            <a:off x="3505200" y="3429000"/>
            <a:ext cx="1905000" cy="584775"/>
          </a:xfrm>
          <a:prstGeom prst="rect">
            <a:avLst/>
          </a:prstGeom>
          <a:noFill/>
        </p:spPr>
        <p:txBody>
          <a:bodyPr wrap="square" rtlCol="0">
            <a:spAutoFit/>
          </a:bodyPr>
          <a:lstStyle/>
          <a:p>
            <a:r>
              <a:rPr lang="en-US" sz="3200" dirty="0" smtClean="0">
                <a:hlinkClick r:id="rId9" action="ppaction://hlinksldjump"/>
              </a:rPr>
              <a:t>Geometry</a:t>
            </a:r>
            <a:endParaRPr lang="en-US" sz="3200" dirty="0"/>
          </a:p>
        </p:txBody>
      </p:sp>
      <p:sp>
        <p:nvSpPr>
          <p:cNvPr id="12" name="TextBox 11"/>
          <p:cNvSpPr txBox="1"/>
          <p:nvPr/>
        </p:nvSpPr>
        <p:spPr>
          <a:xfrm>
            <a:off x="345257" y="1074655"/>
            <a:ext cx="2095500" cy="584775"/>
          </a:xfrm>
          <a:prstGeom prst="rect">
            <a:avLst/>
          </a:prstGeom>
          <a:noFill/>
        </p:spPr>
        <p:txBody>
          <a:bodyPr wrap="square" rtlCol="0">
            <a:spAutoFit/>
          </a:bodyPr>
          <a:lstStyle/>
          <a:p>
            <a:r>
              <a:rPr lang="en-US" sz="3200" dirty="0">
                <a:hlinkClick r:id="rId10" action="ppaction://hlinksldjump"/>
              </a:rPr>
              <a:t>R</a:t>
            </a:r>
            <a:r>
              <a:rPr lang="en-US" sz="3200" dirty="0" smtClean="0">
                <a:hlinkClick r:id="rId10" action="ppaction://hlinksldjump"/>
              </a:rPr>
              <a:t>esources</a:t>
            </a:r>
            <a:endParaRPr lang="en-US" sz="3200" dirty="0"/>
          </a:p>
        </p:txBody>
      </p:sp>
      <p:sp>
        <p:nvSpPr>
          <p:cNvPr id="14" name="TextBox 13"/>
          <p:cNvSpPr txBox="1"/>
          <p:nvPr/>
        </p:nvSpPr>
        <p:spPr>
          <a:xfrm>
            <a:off x="345257" y="5715000"/>
            <a:ext cx="3921943" cy="584775"/>
          </a:xfrm>
          <a:prstGeom prst="rect">
            <a:avLst/>
          </a:prstGeom>
          <a:noFill/>
        </p:spPr>
        <p:txBody>
          <a:bodyPr wrap="square" rtlCol="0">
            <a:spAutoFit/>
          </a:bodyPr>
          <a:lstStyle/>
          <a:p>
            <a:r>
              <a:rPr lang="en-US" sz="3200" dirty="0" smtClean="0">
                <a:hlinkClick r:id="rId11" action="ppaction://hlinksldjump"/>
              </a:rPr>
              <a:t>Graduation Pathways</a:t>
            </a:r>
            <a:endParaRPr lang="en-US" sz="3200" dirty="0"/>
          </a:p>
        </p:txBody>
      </p:sp>
    </p:spTree>
    <p:extLst>
      <p:ext uri="{BB962C8B-B14F-4D97-AF65-F5344CB8AC3E}">
        <p14:creationId xmlns:p14="http://schemas.microsoft.com/office/powerpoint/2010/main" val="25691996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621" y="124178"/>
            <a:ext cx="2283178" cy="2209800"/>
          </a:xfrm>
          <a:prstGeom prst="rect">
            <a:avLst/>
          </a:prstGeom>
        </p:spPr>
      </p:pic>
      <p:sp>
        <p:nvSpPr>
          <p:cNvPr id="5" name="TextBox 4"/>
          <p:cNvSpPr txBox="1"/>
          <p:nvPr/>
        </p:nvSpPr>
        <p:spPr>
          <a:xfrm>
            <a:off x="2667000" y="124178"/>
            <a:ext cx="3352800" cy="861774"/>
          </a:xfrm>
          <a:prstGeom prst="rect">
            <a:avLst/>
          </a:prstGeom>
          <a:noFill/>
        </p:spPr>
        <p:txBody>
          <a:bodyPr wrap="square" rtlCol="0">
            <a:spAutoFit/>
          </a:bodyPr>
          <a:lstStyle/>
          <a:p>
            <a:r>
              <a:rPr lang="en-US" sz="1600" dirty="0" smtClean="0"/>
              <a:t>Find the angle of rotation that will carry the 12 sided regular polygon to itself</a:t>
            </a:r>
            <a:r>
              <a:rPr lang="en-US" dirty="0" smtClean="0"/>
              <a:t>.</a:t>
            </a:r>
            <a:endParaRPr lang="en-US" dirty="0"/>
          </a:p>
        </p:txBody>
      </p:sp>
      <p:sp>
        <p:nvSpPr>
          <p:cNvPr id="7" name="TextBox 6"/>
          <p:cNvSpPr txBox="1"/>
          <p:nvPr/>
        </p:nvSpPr>
        <p:spPr>
          <a:xfrm>
            <a:off x="5105400" y="657135"/>
            <a:ext cx="4191000" cy="1077218"/>
          </a:xfrm>
          <a:prstGeom prst="rect">
            <a:avLst/>
          </a:prstGeom>
          <a:noFill/>
        </p:spPr>
        <p:txBody>
          <a:bodyPr wrap="square" rtlCol="0">
            <a:spAutoFit/>
          </a:bodyPr>
          <a:lstStyle/>
          <a:p>
            <a:r>
              <a:rPr lang="en-US" sz="1600" dirty="0" smtClean="0">
                <a:solidFill>
                  <a:schemeClr val="accent1"/>
                </a:solidFill>
              </a:rPr>
              <a:t>How many sides does a regular polygon have that has an angle of rotation equal to 20 degrees.  How many lines of symmetry will it have ?</a:t>
            </a:r>
            <a:endParaRPr lang="en-US" sz="1600" dirty="0">
              <a:solidFill>
                <a:schemeClr val="accent1"/>
              </a:solidFill>
            </a:endParaRPr>
          </a:p>
        </p:txBody>
      </p:sp>
      <p:sp>
        <p:nvSpPr>
          <p:cNvPr id="8" name="TextBox 7"/>
          <p:cNvSpPr txBox="1"/>
          <p:nvPr/>
        </p:nvSpPr>
        <p:spPr>
          <a:xfrm>
            <a:off x="2590799" y="1734353"/>
            <a:ext cx="4114800" cy="830997"/>
          </a:xfrm>
          <a:prstGeom prst="rect">
            <a:avLst/>
          </a:prstGeom>
          <a:noFill/>
        </p:spPr>
        <p:txBody>
          <a:bodyPr wrap="square" rtlCol="0">
            <a:spAutoFit/>
          </a:bodyPr>
          <a:lstStyle/>
          <a:p>
            <a:r>
              <a:rPr lang="en-US" sz="1600" dirty="0" smtClean="0">
                <a:solidFill>
                  <a:schemeClr val="accent2"/>
                </a:solidFill>
              </a:rPr>
              <a:t>If one of the angles of a regular polygon is 160 degrees, find the angle of rotation that will carry this polygon onto itself.</a:t>
            </a:r>
            <a:endParaRPr lang="en-US" sz="1600" dirty="0">
              <a:solidFill>
                <a:schemeClr val="accent2"/>
              </a:solidFill>
            </a:endParaRPr>
          </a:p>
        </p:txBody>
      </p:sp>
      <p:sp>
        <p:nvSpPr>
          <p:cNvPr id="9" name="TextBox 8"/>
          <p:cNvSpPr txBox="1"/>
          <p:nvPr/>
        </p:nvSpPr>
        <p:spPr>
          <a:xfrm>
            <a:off x="453254" y="3166704"/>
            <a:ext cx="3235616" cy="646331"/>
          </a:xfrm>
          <a:prstGeom prst="rect">
            <a:avLst/>
          </a:prstGeom>
          <a:noFill/>
        </p:spPr>
        <p:txBody>
          <a:bodyPr wrap="square" rtlCol="0">
            <a:spAutoFit/>
          </a:bodyPr>
          <a:lstStyle/>
          <a:p>
            <a:r>
              <a:rPr lang="en-US" dirty="0" smtClean="0"/>
              <a:t>Classify quadrilaterals based on transformational properties</a:t>
            </a:r>
            <a:endParaRPr lang="en-US" dirty="0"/>
          </a:p>
        </p:txBody>
      </p:sp>
      <p:sp>
        <p:nvSpPr>
          <p:cNvPr id="10" name="TextBox 9"/>
          <p:cNvSpPr txBox="1"/>
          <p:nvPr/>
        </p:nvSpPr>
        <p:spPr>
          <a:xfrm>
            <a:off x="4879622" y="3117502"/>
            <a:ext cx="2057400" cy="369332"/>
          </a:xfrm>
          <a:prstGeom prst="rect">
            <a:avLst/>
          </a:prstGeom>
          <a:noFill/>
          <a:ln>
            <a:solidFill>
              <a:schemeClr val="accent1"/>
            </a:solidFill>
          </a:ln>
        </p:spPr>
        <p:txBody>
          <a:bodyPr wrap="square" rtlCol="0">
            <a:spAutoFit/>
          </a:bodyPr>
          <a:lstStyle/>
          <a:p>
            <a:r>
              <a:rPr lang="en-US" dirty="0" smtClean="0"/>
              <a:t>180 degree rotation</a:t>
            </a:r>
            <a:endParaRPr lang="en-US" dirty="0"/>
          </a:p>
        </p:txBody>
      </p:sp>
      <p:sp>
        <p:nvSpPr>
          <p:cNvPr id="11" name="TextBox 10"/>
          <p:cNvSpPr txBox="1"/>
          <p:nvPr/>
        </p:nvSpPr>
        <p:spPr>
          <a:xfrm>
            <a:off x="3186994" y="4124235"/>
            <a:ext cx="2324100" cy="923330"/>
          </a:xfrm>
          <a:prstGeom prst="rect">
            <a:avLst/>
          </a:prstGeom>
          <a:noFill/>
          <a:ln>
            <a:solidFill>
              <a:schemeClr val="accent1"/>
            </a:solidFill>
          </a:ln>
        </p:spPr>
        <p:txBody>
          <a:bodyPr wrap="square" rtlCol="0">
            <a:spAutoFit/>
          </a:bodyPr>
          <a:lstStyle/>
          <a:p>
            <a:pPr algn="ctr"/>
            <a:r>
              <a:rPr lang="en-US" dirty="0" smtClean="0"/>
              <a:t>180 degree rotation</a:t>
            </a:r>
          </a:p>
          <a:p>
            <a:pPr algn="ctr"/>
            <a:r>
              <a:rPr lang="en-US" dirty="0" smtClean="0"/>
              <a:t>2 lines of symmetry along diagonals</a:t>
            </a:r>
          </a:p>
        </p:txBody>
      </p:sp>
      <p:sp>
        <p:nvSpPr>
          <p:cNvPr id="12" name="TextBox 11"/>
          <p:cNvSpPr txBox="1"/>
          <p:nvPr/>
        </p:nvSpPr>
        <p:spPr>
          <a:xfrm>
            <a:off x="6934200" y="3985735"/>
            <a:ext cx="2057400" cy="1200329"/>
          </a:xfrm>
          <a:prstGeom prst="rect">
            <a:avLst/>
          </a:prstGeom>
          <a:noFill/>
          <a:ln>
            <a:solidFill>
              <a:schemeClr val="accent1"/>
            </a:solidFill>
          </a:ln>
        </p:spPr>
        <p:txBody>
          <a:bodyPr wrap="square" rtlCol="0">
            <a:spAutoFit/>
          </a:bodyPr>
          <a:lstStyle/>
          <a:p>
            <a:pPr algn="ctr"/>
            <a:r>
              <a:rPr lang="en-US" dirty="0" smtClean="0"/>
              <a:t>180 degree rotation</a:t>
            </a:r>
          </a:p>
          <a:p>
            <a:pPr algn="ctr"/>
            <a:r>
              <a:rPr lang="en-US" dirty="0" smtClean="0"/>
              <a:t>2 lines of symmetry</a:t>
            </a:r>
          </a:p>
          <a:p>
            <a:pPr algn="ctr"/>
            <a:r>
              <a:rPr lang="en-US" dirty="0" smtClean="0"/>
              <a:t>through midpoint of sides</a:t>
            </a:r>
            <a:endParaRPr lang="en-US" dirty="0"/>
          </a:p>
        </p:txBody>
      </p:sp>
      <p:sp>
        <p:nvSpPr>
          <p:cNvPr id="13" name="TextBox 12"/>
          <p:cNvSpPr txBox="1"/>
          <p:nvPr/>
        </p:nvSpPr>
        <p:spPr>
          <a:xfrm>
            <a:off x="4533900" y="5334000"/>
            <a:ext cx="2971800" cy="1200329"/>
          </a:xfrm>
          <a:prstGeom prst="rect">
            <a:avLst/>
          </a:prstGeom>
          <a:noFill/>
          <a:ln>
            <a:solidFill>
              <a:schemeClr val="accent1"/>
            </a:solidFill>
          </a:ln>
        </p:spPr>
        <p:txBody>
          <a:bodyPr wrap="square" rtlCol="0">
            <a:spAutoFit/>
          </a:bodyPr>
          <a:lstStyle/>
          <a:p>
            <a:pPr algn="ctr"/>
            <a:r>
              <a:rPr lang="en-US" dirty="0" smtClean="0"/>
              <a:t>90 and 180 degree rotation</a:t>
            </a:r>
          </a:p>
          <a:p>
            <a:pPr algn="ctr"/>
            <a:r>
              <a:rPr lang="en-US" dirty="0" smtClean="0"/>
              <a:t>4 lines of symmetry</a:t>
            </a:r>
          </a:p>
          <a:p>
            <a:pPr algn="ctr"/>
            <a:r>
              <a:rPr lang="en-US" dirty="0" smtClean="0"/>
              <a:t>along diagonals and through midpoints of sides</a:t>
            </a:r>
            <a:endParaRPr lang="en-US" dirty="0"/>
          </a:p>
        </p:txBody>
      </p:sp>
      <p:cxnSp>
        <p:nvCxnSpPr>
          <p:cNvPr id="15" name="Straight Arrow Connector 14"/>
          <p:cNvCxnSpPr/>
          <p:nvPr/>
        </p:nvCxnSpPr>
        <p:spPr>
          <a:xfrm flipH="1">
            <a:off x="4210755" y="3543300"/>
            <a:ext cx="609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658100" y="5312179"/>
            <a:ext cx="609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960305" y="3551061"/>
            <a:ext cx="571500" cy="3351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693583" y="5144608"/>
            <a:ext cx="821972" cy="5703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52400" y="6349663"/>
            <a:ext cx="968139" cy="369332"/>
          </a:xfrm>
          <a:prstGeom prst="rect">
            <a:avLst/>
          </a:prstGeom>
          <a:noFill/>
        </p:spPr>
        <p:txBody>
          <a:bodyPr wrap="square" rtlCol="0">
            <a:spAutoFit/>
          </a:bodyPr>
          <a:lstStyle/>
          <a:p>
            <a:r>
              <a:rPr lang="en-US" dirty="0" smtClean="0">
                <a:hlinkClick r:id="rId3" action="ppaction://hlinksldjump"/>
              </a:rPr>
              <a:t>Back</a:t>
            </a:r>
            <a:endParaRPr lang="en-US" dirty="0"/>
          </a:p>
        </p:txBody>
      </p:sp>
      <p:sp>
        <p:nvSpPr>
          <p:cNvPr id="3" name="TextBox 2"/>
          <p:cNvSpPr txBox="1"/>
          <p:nvPr/>
        </p:nvSpPr>
        <p:spPr>
          <a:xfrm>
            <a:off x="914400" y="657135"/>
            <a:ext cx="1371599" cy="923330"/>
          </a:xfrm>
          <a:prstGeom prst="rect">
            <a:avLst/>
          </a:prstGeom>
          <a:noFill/>
        </p:spPr>
        <p:txBody>
          <a:bodyPr wrap="square" rtlCol="0">
            <a:spAutoFit/>
          </a:bodyPr>
          <a:lstStyle/>
          <a:p>
            <a:r>
              <a:rPr lang="en-US" dirty="0" smtClean="0"/>
              <a:t>Exploring Rotational Symmetry</a:t>
            </a:r>
            <a:endParaRPr lang="en-US" dirty="0"/>
          </a:p>
        </p:txBody>
      </p:sp>
      <p:sp>
        <p:nvSpPr>
          <p:cNvPr id="6" name="Rectangle 5"/>
          <p:cNvSpPr/>
          <p:nvPr/>
        </p:nvSpPr>
        <p:spPr>
          <a:xfrm>
            <a:off x="4547559" y="6557647"/>
            <a:ext cx="4572000" cy="215444"/>
          </a:xfrm>
          <a:prstGeom prst="rect">
            <a:avLst/>
          </a:prstGeom>
        </p:spPr>
        <p:txBody>
          <a:bodyPr>
            <a:spAutoFit/>
          </a:bodyPr>
          <a:lstStyle/>
          <a:p>
            <a:r>
              <a:rPr lang="en-US" sz="800" dirty="0"/>
              <a:t>Adapted from 2012 Mathematics Vision Project mathematicsvisionproject.org</a:t>
            </a:r>
          </a:p>
        </p:txBody>
      </p:sp>
    </p:spTree>
    <p:extLst>
      <p:ext uri="{BB962C8B-B14F-4D97-AF65-F5344CB8AC3E}">
        <p14:creationId xmlns:p14="http://schemas.microsoft.com/office/powerpoint/2010/main" val="9491302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04800"/>
            <a:ext cx="3733800" cy="646331"/>
          </a:xfrm>
          <a:prstGeom prst="rect">
            <a:avLst/>
          </a:prstGeom>
          <a:noFill/>
        </p:spPr>
        <p:txBody>
          <a:bodyPr wrap="square" rtlCol="0">
            <a:spAutoFit/>
          </a:bodyPr>
          <a:lstStyle/>
          <a:p>
            <a:r>
              <a:rPr lang="en-US" dirty="0" smtClean="0"/>
              <a:t>Find the center of the rotation that takes AB to A’B’.</a:t>
            </a:r>
            <a:endParaRPr lang="en-US" dirty="0"/>
          </a:p>
        </p:txBody>
      </p:sp>
      <p:pic>
        <p:nvPicPr>
          <p:cNvPr id="28"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2971800" y="838200"/>
            <a:ext cx="5014911" cy="5105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7" name="TextBox 26"/>
          <p:cNvSpPr txBox="1"/>
          <p:nvPr/>
        </p:nvSpPr>
        <p:spPr>
          <a:xfrm>
            <a:off x="6553200" y="3886200"/>
            <a:ext cx="609600" cy="369332"/>
          </a:xfrm>
          <a:prstGeom prst="rect">
            <a:avLst/>
          </a:prstGeom>
          <a:noFill/>
        </p:spPr>
        <p:txBody>
          <a:bodyPr wrap="square" rtlCol="0">
            <a:spAutoFit/>
          </a:bodyPr>
          <a:lstStyle/>
          <a:p>
            <a:r>
              <a:rPr lang="en-US" dirty="0" smtClean="0"/>
              <a:t>A</a:t>
            </a:r>
            <a:endParaRPr lang="en-US" dirty="0"/>
          </a:p>
        </p:txBody>
      </p:sp>
      <p:sp>
        <p:nvSpPr>
          <p:cNvPr id="29" name="TextBox 28"/>
          <p:cNvSpPr txBox="1"/>
          <p:nvPr/>
        </p:nvSpPr>
        <p:spPr>
          <a:xfrm>
            <a:off x="7086600" y="2743200"/>
            <a:ext cx="609600" cy="369332"/>
          </a:xfrm>
          <a:prstGeom prst="rect">
            <a:avLst/>
          </a:prstGeom>
          <a:noFill/>
        </p:spPr>
        <p:txBody>
          <a:bodyPr wrap="square" rtlCol="0">
            <a:spAutoFit/>
          </a:bodyPr>
          <a:lstStyle/>
          <a:p>
            <a:r>
              <a:rPr lang="en-US" b="1" dirty="0" smtClean="0"/>
              <a:t>B</a:t>
            </a:r>
            <a:endParaRPr lang="en-US" b="1" dirty="0"/>
          </a:p>
        </p:txBody>
      </p:sp>
      <p:sp>
        <p:nvSpPr>
          <p:cNvPr id="31" name="TextBox 30"/>
          <p:cNvSpPr txBox="1"/>
          <p:nvPr/>
        </p:nvSpPr>
        <p:spPr>
          <a:xfrm>
            <a:off x="4869655" y="1828800"/>
            <a:ext cx="609600" cy="369332"/>
          </a:xfrm>
          <a:prstGeom prst="rect">
            <a:avLst/>
          </a:prstGeom>
          <a:noFill/>
        </p:spPr>
        <p:txBody>
          <a:bodyPr wrap="square" rtlCol="0">
            <a:spAutoFit/>
          </a:bodyPr>
          <a:lstStyle/>
          <a:p>
            <a:r>
              <a:rPr lang="en-US" dirty="0" smtClean="0"/>
              <a:t>A’</a:t>
            </a:r>
            <a:endParaRPr lang="en-US" dirty="0"/>
          </a:p>
        </p:txBody>
      </p:sp>
      <p:sp>
        <p:nvSpPr>
          <p:cNvPr id="32" name="TextBox 31"/>
          <p:cNvSpPr txBox="1"/>
          <p:nvPr/>
        </p:nvSpPr>
        <p:spPr>
          <a:xfrm>
            <a:off x="4114800" y="1143000"/>
            <a:ext cx="609600" cy="369332"/>
          </a:xfrm>
          <a:prstGeom prst="rect">
            <a:avLst/>
          </a:prstGeom>
          <a:noFill/>
        </p:spPr>
        <p:txBody>
          <a:bodyPr wrap="square" rtlCol="0">
            <a:spAutoFit/>
          </a:bodyPr>
          <a:lstStyle/>
          <a:p>
            <a:r>
              <a:rPr lang="en-US" dirty="0" smtClean="0"/>
              <a:t>B’</a:t>
            </a:r>
            <a:endParaRPr lang="en-US" dirty="0"/>
          </a:p>
        </p:txBody>
      </p:sp>
      <p:sp>
        <p:nvSpPr>
          <p:cNvPr id="33" name="TextBox 32"/>
          <p:cNvSpPr txBox="1"/>
          <p:nvPr/>
        </p:nvSpPr>
        <p:spPr>
          <a:xfrm>
            <a:off x="152400" y="6349663"/>
            <a:ext cx="968139" cy="369332"/>
          </a:xfrm>
          <a:prstGeom prst="rect">
            <a:avLst/>
          </a:prstGeom>
          <a:noFill/>
        </p:spPr>
        <p:txBody>
          <a:bodyPr wrap="square" rtlCol="0">
            <a:spAutoFit/>
          </a:bodyPr>
          <a:lstStyle/>
          <a:p>
            <a:r>
              <a:rPr lang="en-US" dirty="0" smtClean="0">
                <a:hlinkClick r:id="rId5" action="ppaction://hlinksldjump"/>
              </a:rPr>
              <a:t>Back</a:t>
            </a:r>
            <a:endParaRPr lang="en-US" dirty="0"/>
          </a:p>
        </p:txBody>
      </p:sp>
      <p:cxnSp>
        <p:nvCxnSpPr>
          <p:cNvPr id="3" name="Straight Connector 2"/>
          <p:cNvCxnSpPr/>
          <p:nvPr/>
        </p:nvCxnSpPr>
        <p:spPr>
          <a:xfrm>
            <a:off x="1219200" y="631013"/>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828800" y="627965"/>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410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52400" y="249858"/>
                <a:ext cx="8382000" cy="646331"/>
              </a:xfrm>
              <a:prstGeom prst="rect">
                <a:avLst/>
              </a:prstGeom>
              <a:noFill/>
            </p:spPr>
            <p:txBody>
              <a:bodyPr wrap="square" rtlCol="0">
                <a:spAutoFit/>
              </a:bodyPr>
              <a:lstStyle/>
              <a:p>
                <a:r>
                  <a:rPr lang="en-US" dirty="0" smtClean="0"/>
                  <a:t>Chante claims that two circles given by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m:t>
                        </m:r>
                        <m:r>
                          <a:rPr lang="en-US" b="0" i="1" smtClean="0">
                            <a:latin typeface="Cambria Math"/>
                          </a:rPr>
                          <m:t>𝑥</m:t>
                        </m:r>
                        <m:r>
                          <a:rPr lang="en-US" b="0" i="1" smtClean="0">
                            <a:latin typeface="Cambria Math"/>
                          </a:rPr>
                          <m:t>+2)</m:t>
                        </m:r>
                      </m:e>
                      <m:sup>
                        <m:r>
                          <a:rPr lang="en-US" b="0" i="1" smtClean="0">
                            <a:latin typeface="Cambria Math"/>
                          </a:rPr>
                          <m:t>2</m:t>
                        </m:r>
                      </m:sup>
                    </m:sSup>
                  </m:oMath>
                </a14:m>
                <a:r>
                  <a:rPr lang="en-US" dirty="0" smtClean="0"/>
                  <a:t>+ </a:t>
                </a:r>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a:rPr>
                          <m:t>(</m:t>
                        </m:r>
                        <m:r>
                          <a:rPr lang="en-US" b="0" i="1" dirty="0" smtClean="0">
                            <a:latin typeface="Cambria Math"/>
                          </a:rPr>
                          <m:t>𝑦</m:t>
                        </m:r>
                        <m:r>
                          <a:rPr lang="en-US" b="0" i="1" dirty="0" smtClean="0">
                            <a:latin typeface="Cambria Math"/>
                          </a:rPr>
                          <m:t>−4)</m:t>
                        </m:r>
                      </m:e>
                      <m:sup>
                        <m:r>
                          <a:rPr lang="en-US" b="0" i="1" dirty="0" smtClean="0">
                            <a:latin typeface="Cambria Math"/>
                          </a:rPr>
                          <m:t>2</m:t>
                        </m:r>
                      </m:sup>
                    </m:sSup>
                  </m:oMath>
                </a14:m>
                <a:r>
                  <a:rPr lang="en-US" dirty="0" smtClean="0"/>
                  <a:t>=49 and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𝑥</m:t>
                        </m:r>
                      </m:e>
                      <m:sup>
                        <m:r>
                          <a:rPr lang="en-US" b="0" i="1" smtClean="0">
                            <a:latin typeface="Cambria Math"/>
                          </a:rPr>
                          <m:t>2</m:t>
                        </m:r>
                      </m:sup>
                    </m:sSup>
                  </m:oMath>
                </a14:m>
                <a:r>
                  <a:rPr lang="en-US" dirty="0" smtClean="0"/>
                  <a:t>+</a:t>
                </a:r>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a:rPr>
                          <m:t>𝑦</m:t>
                        </m:r>
                      </m:e>
                      <m:sup>
                        <m:r>
                          <a:rPr lang="en-US" b="0" i="1" dirty="0" smtClean="0">
                            <a:latin typeface="Cambria Math"/>
                          </a:rPr>
                          <m:t>2</m:t>
                        </m:r>
                      </m:sup>
                    </m:sSup>
                  </m:oMath>
                </a14:m>
                <a:r>
                  <a:rPr lang="en-US" dirty="0" smtClean="0"/>
                  <a:t>-6x+16y+37=0 are externally tangent.  Justify why she is correct. </a:t>
                </a: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52400" y="249858"/>
                <a:ext cx="8382000" cy="646331"/>
              </a:xfrm>
              <a:prstGeom prst="rect">
                <a:avLst/>
              </a:prstGeom>
              <a:blipFill rotWithShape="1">
                <a:blip r:embed="rId2"/>
                <a:stretch>
                  <a:fillRect l="-582" t="-4717" r="-1018" b="-14151"/>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990600"/>
            <a:ext cx="4876800" cy="6019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7560564" y="1524000"/>
            <a:ext cx="1447800" cy="2031325"/>
          </a:xfrm>
          <a:prstGeom prst="rect">
            <a:avLst/>
          </a:prstGeom>
          <a:noFill/>
        </p:spPr>
        <p:txBody>
          <a:bodyPr wrap="square" rtlCol="0">
            <a:spAutoFit/>
          </a:bodyPr>
          <a:lstStyle/>
          <a:p>
            <a:r>
              <a:rPr lang="en-US" dirty="0" smtClean="0"/>
              <a:t>Is the distance between the two radii equal to the sum of the radii ?</a:t>
            </a:r>
            <a:endParaRPr lang="en-US" dirty="0"/>
          </a:p>
        </p:txBody>
      </p:sp>
      <p:sp>
        <p:nvSpPr>
          <p:cNvPr id="6" name="Oval 5"/>
          <p:cNvSpPr/>
          <p:nvPr/>
        </p:nvSpPr>
        <p:spPr>
          <a:xfrm>
            <a:off x="5410200" y="1981200"/>
            <a:ext cx="3810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533400" y="2590800"/>
                <a:ext cx="2167325" cy="369332"/>
              </a:xfrm>
              <a:prstGeom prst="rect">
                <a:avLst/>
              </a:prstGeom>
            </p:spPr>
            <p:txBody>
              <a:bodyPr wrap="none">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a:rPr>
                          <m:t>𝑥</m:t>
                        </m:r>
                      </m:e>
                      <m:sup>
                        <m:r>
                          <a:rPr lang="en-US" i="1">
                            <a:latin typeface="Cambria Math"/>
                          </a:rPr>
                          <m:t>2</m:t>
                        </m:r>
                      </m:sup>
                    </m:sSup>
                  </m:oMath>
                </a14:m>
                <a:r>
                  <a:rPr lang="en-US" dirty="0"/>
                  <a:t>+</a:t>
                </a:r>
                <a14:m>
                  <m:oMath xmlns:m="http://schemas.openxmlformats.org/officeDocument/2006/math">
                    <m:sSup>
                      <m:sSupPr>
                        <m:ctrlPr>
                          <a:rPr lang="en-US" i="1" dirty="0">
                            <a:latin typeface="Cambria Math" panose="02040503050406030204" pitchFamily="18" charset="0"/>
                          </a:rPr>
                        </m:ctrlPr>
                      </m:sSupPr>
                      <m:e>
                        <m:r>
                          <a:rPr lang="en-US" i="1" dirty="0">
                            <a:latin typeface="Cambria Math"/>
                          </a:rPr>
                          <m:t>𝑦</m:t>
                        </m:r>
                      </m:e>
                      <m:sup>
                        <m:r>
                          <a:rPr lang="en-US" i="1" dirty="0">
                            <a:latin typeface="Cambria Math"/>
                          </a:rPr>
                          <m:t>2</m:t>
                        </m:r>
                      </m:sup>
                    </m:sSup>
                  </m:oMath>
                </a14:m>
                <a:r>
                  <a:rPr lang="en-US" dirty="0"/>
                  <a:t>-6x+16y+37=0 </a:t>
                </a:r>
              </a:p>
            </p:txBody>
          </p:sp>
        </mc:Choice>
        <mc:Fallback xmlns="">
          <p:sp>
            <p:nvSpPr>
              <p:cNvPr id="7" name="Rectangle 6"/>
              <p:cNvSpPr>
                <a:spLocks noRot="1" noChangeAspect="1" noMove="1" noResize="1" noEditPoints="1" noAdjustHandles="1" noChangeArrowheads="1" noChangeShapeType="1" noTextEdit="1"/>
              </p:cNvSpPr>
              <p:nvPr/>
            </p:nvSpPr>
            <p:spPr>
              <a:xfrm>
                <a:off x="533400" y="2590800"/>
                <a:ext cx="2167325" cy="369332"/>
              </a:xfrm>
              <a:prstGeom prst="rect">
                <a:avLst/>
              </a:prstGeom>
              <a:blipFill rotWithShape="1">
                <a:blip r:embed="rId4"/>
                <a:stretch>
                  <a:fillRect t="-8197" r="-1408"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09600" y="2983992"/>
                <a:ext cx="2362200" cy="369332"/>
              </a:xfrm>
              <a:prstGeom prst="rect">
                <a:avLst/>
              </a:prstGeom>
            </p:spPr>
            <p:txBody>
              <a:bodyPr wrap="square">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a:rPr>
                          <m:t>𝑥</m:t>
                        </m:r>
                      </m:e>
                      <m:sup>
                        <m:r>
                          <a:rPr lang="en-US" i="1">
                            <a:latin typeface="Cambria Math"/>
                          </a:rPr>
                          <m:t>2</m:t>
                        </m:r>
                      </m:sup>
                    </m:sSup>
                  </m:oMath>
                </a14:m>
                <a:r>
                  <a:rPr lang="en-US" dirty="0" smtClean="0"/>
                  <a:t>-6x + </a:t>
                </a:r>
                <a14:m>
                  <m:oMath xmlns:m="http://schemas.openxmlformats.org/officeDocument/2006/math">
                    <m:sSup>
                      <m:sSupPr>
                        <m:ctrlPr>
                          <a:rPr lang="en-US" i="1" dirty="0">
                            <a:latin typeface="Cambria Math" panose="02040503050406030204" pitchFamily="18" charset="0"/>
                          </a:rPr>
                        </m:ctrlPr>
                      </m:sSupPr>
                      <m:e>
                        <m:r>
                          <a:rPr lang="en-US" i="1" dirty="0">
                            <a:latin typeface="Cambria Math"/>
                          </a:rPr>
                          <m:t>𝑦</m:t>
                        </m:r>
                      </m:e>
                      <m:sup>
                        <m:r>
                          <a:rPr lang="en-US" i="1" dirty="0">
                            <a:latin typeface="Cambria Math"/>
                          </a:rPr>
                          <m:t>2</m:t>
                        </m:r>
                      </m:sup>
                    </m:sSup>
                  </m:oMath>
                </a14:m>
                <a:r>
                  <a:rPr lang="en-US" dirty="0" smtClean="0"/>
                  <a:t> - 16y = -37</a:t>
                </a:r>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609600" y="2983992"/>
                <a:ext cx="2362200" cy="369332"/>
              </a:xfrm>
              <a:prstGeom prst="rect">
                <a:avLst/>
              </a:prstGeom>
              <a:blipFill rotWithShape="1">
                <a:blip r:embed="rId5"/>
                <a:stretch>
                  <a:fillRect t="-8333"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30352" y="3363313"/>
                <a:ext cx="2410853" cy="646331"/>
              </a:xfrm>
              <a:prstGeom prst="rect">
                <a:avLst/>
              </a:prstGeom>
              <a:noFill/>
            </p:spPr>
            <p:txBody>
              <a:bodyPr wrap="none" rtlCol="0">
                <a:spAutoFit/>
              </a:bodyPr>
              <a:lstStyle/>
              <a:p>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m:t>
                        </m:r>
                        <m:r>
                          <a:rPr lang="en-US" b="0" i="1" smtClean="0">
                            <a:latin typeface="Cambria Math"/>
                          </a:rPr>
                          <m:t>𝑥</m:t>
                        </m:r>
                        <m:r>
                          <a:rPr lang="en-US" b="0" i="1" smtClean="0">
                            <a:latin typeface="Cambria Math"/>
                          </a:rPr>
                          <m:t>−3)</m:t>
                        </m:r>
                      </m:e>
                      <m:sup>
                        <m:r>
                          <a:rPr lang="en-US" b="0" i="1" smtClean="0">
                            <a:latin typeface="Cambria Math"/>
                          </a:rPr>
                          <m:t>2 </m:t>
                        </m:r>
                      </m:sup>
                    </m:sSup>
                  </m:oMath>
                </a14:m>
                <a:r>
                  <a:rPr lang="en-US" dirty="0" smtClean="0"/>
                  <a:t>+ </a:t>
                </a:r>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a:rPr>
                          <m:t>(</m:t>
                        </m:r>
                        <m:r>
                          <a:rPr lang="en-US" b="0" i="1" dirty="0" smtClean="0">
                            <a:latin typeface="Cambria Math"/>
                          </a:rPr>
                          <m:t>𝑦</m:t>
                        </m:r>
                        <m:r>
                          <a:rPr lang="en-US" b="0" i="1" dirty="0" smtClean="0">
                            <a:latin typeface="Cambria Math"/>
                          </a:rPr>
                          <m:t>+8)</m:t>
                        </m:r>
                      </m:e>
                      <m:sup>
                        <m:r>
                          <a:rPr lang="en-US" b="0" i="1" dirty="0" smtClean="0">
                            <a:latin typeface="Cambria Math"/>
                          </a:rPr>
                          <m:t>2</m:t>
                        </m:r>
                      </m:sup>
                    </m:sSup>
                  </m:oMath>
                </a14:m>
                <a:r>
                  <a:rPr lang="en-US" dirty="0" smtClean="0"/>
                  <a:t>=36</a:t>
                </a:r>
              </a:p>
              <a:p>
                <a:r>
                  <a:rPr lang="en-US" dirty="0" smtClean="0"/>
                  <a:t>Center (3,-8) and r=6</a:t>
                </a:r>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530352" y="3363313"/>
                <a:ext cx="2410853" cy="646331"/>
              </a:xfrm>
              <a:prstGeom prst="rect">
                <a:avLst/>
              </a:prstGeom>
              <a:blipFill rotWithShape="1">
                <a:blip r:embed="rId6"/>
                <a:stretch>
                  <a:fillRect l="-2025" t="-4717" r="-1013"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33400" y="1180314"/>
                <a:ext cx="2373983" cy="646331"/>
              </a:xfrm>
              <a:prstGeom prst="rect">
                <a:avLst/>
              </a:prstGeom>
            </p:spPr>
            <p:txBody>
              <a:bodyPr wrap="none">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a:rPr>
                          <m:t>(</m:t>
                        </m:r>
                        <m:r>
                          <a:rPr lang="en-US" i="1">
                            <a:latin typeface="Cambria Math"/>
                          </a:rPr>
                          <m:t>𝑥</m:t>
                        </m:r>
                        <m:r>
                          <a:rPr lang="en-US" i="1">
                            <a:latin typeface="Cambria Math"/>
                          </a:rPr>
                          <m:t>+2)</m:t>
                        </m:r>
                      </m:e>
                      <m:sup>
                        <m:r>
                          <a:rPr lang="en-US" i="1">
                            <a:latin typeface="Cambria Math"/>
                          </a:rPr>
                          <m:t>2</m:t>
                        </m:r>
                      </m:sup>
                    </m:sSup>
                  </m:oMath>
                </a14:m>
                <a:r>
                  <a:rPr lang="en-US" dirty="0"/>
                  <a:t>+ </a:t>
                </a:r>
                <a14:m>
                  <m:oMath xmlns:m="http://schemas.openxmlformats.org/officeDocument/2006/math">
                    <m:sSup>
                      <m:sSupPr>
                        <m:ctrlPr>
                          <a:rPr lang="en-US" i="1" dirty="0">
                            <a:latin typeface="Cambria Math" panose="02040503050406030204" pitchFamily="18" charset="0"/>
                          </a:rPr>
                        </m:ctrlPr>
                      </m:sSupPr>
                      <m:e>
                        <m:r>
                          <a:rPr lang="en-US" i="1" dirty="0">
                            <a:latin typeface="Cambria Math"/>
                          </a:rPr>
                          <m:t>(</m:t>
                        </m:r>
                        <m:r>
                          <a:rPr lang="en-US" i="1" dirty="0">
                            <a:latin typeface="Cambria Math"/>
                          </a:rPr>
                          <m:t>𝑦</m:t>
                        </m:r>
                        <m:r>
                          <a:rPr lang="en-US" i="1" dirty="0">
                            <a:latin typeface="Cambria Math"/>
                          </a:rPr>
                          <m:t>−4)</m:t>
                        </m:r>
                      </m:e>
                      <m:sup>
                        <m:r>
                          <a:rPr lang="en-US" i="1" dirty="0">
                            <a:latin typeface="Cambria Math"/>
                          </a:rPr>
                          <m:t>2</m:t>
                        </m:r>
                      </m:sup>
                    </m:sSup>
                  </m:oMath>
                </a14:m>
                <a:r>
                  <a:rPr lang="en-US" dirty="0"/>
                  <a:t>=</a:t>
                </a:r>
                <a:r>
                  <a:rPr lang="en-US" dirty="0" smtClean="0"/>
                  <a:t>49</a:t>
                </a:r>
              </a:p>
              <a:p>
                <a:r>
                  <a:rPr lang="en-US" dirty="0" smtClean="0"/>
                  <a:t>Center (-2,4) and r=7 </a:t>
                </a:r>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533400" y="1180314"/>
                <a:ext cx="2373983" cy="646331"/>
              </a:xfrm>
              <a:prstGeom prst="rect">
                <a:avLst/>
              </a:prstGeom>
              <a:blipFill rotWithShape="1">
                <a:blip r:embed="rId7"/>
                <a:stretch>
                  <a:fillRect l="-2314" t="-4717" r="-1285" b="-14151"/>
                </a:stretch>
              </a:blipFill>
            </p:spPr>
            <p:txBody>
              <a:bodyPr/>
              <a:lstStyle/>
              <a:p>
                <a:r>
                  <a:rPr lang="en-US">
                    <a:noFill/>
                  </a:rPr>
                  <a:t> </a:t>
                </a:r>
              </a:p>
            </p:txBody>
          </p:sp>
        </mc:Fallback>
      </mc:AlternateContent>
      <p:sp>
        <p:nvSpPr>
          <p:cNvPr id="12" name="TextBox 11"/>
          <p:cNvSpPr txBox="1"/>
          <p:nvPr/>
        </p:nvSpPr>
        <p:spPr>
          <a:xfrm>
            <a:off x="304800" y="6324600"/>
            <a:ext cx="762000" cy="369332"/>
          </a:xfrm>
          <a:prstGeom prst="rect">
            <a:avLst/>
          </a:prstGeom>
          <a:noFill/>
        </p:spPr>
        <p:txBody>
          <a:bodyPr wrap="square" rtlCol="0">
            <a:spAutoFit/>
          </a:bodyPr>
          <a:lstStyle/>
          <a:p>
            <a:r>
              <a:rPr lang="en-US" dirty="0" smtClean="0">
                <a:hlinkClick r:id="rId8" action="ppaction://hlinksldjump"/>
              </a:rPr>
              <a:t>BACK</a:t>
            </a:r>
            <a:endParaRPr lang="en-US" dirty="0"/>
          </a:p>
        </p:txBody>
      </p:sp>
    </p:spTree>
    <p:extLst>
      <p:ext uri="{BB962C8B-B14F-4D97-AF65-F5344CB8AC3E}">
        <p14:creationId xmlns:p14="http://schemas.microsoft.com/office/powerpoint/2010/main" val="13166647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597932"/>
            <a:ext cx="6247066" cy="923330"/>
          </a:xfrm>
          <a:prstGeom prst="rect">
            <a:avLst/>
          </a:prstGeom>
          <a:noFill/>
        </p:spPr>
        <p:txBody>
          <a:bodyPr wrap="square" rtlCol="0">
            <a:spAutoFit/>
          </a:bodyPr>
          <a:lstStyle/>
          <a:p>
            <a:r>
              <a:rPr lang="en-US" dirty="0" smtClean="0">
                <a:solidFill>
                  <a:schemeClr val="accent1"/>
                </a:solidFill>
              </a:rPr>
              <a:t>Area</a:t>
            </a:r>
            <a:r>
              <a:rPr lang="en-US" dirty="0" smtClean="0"/>
              <a:t> </a:t>
            </a:r>
            <a:r>
              <a:rPr lang="en-US" dirty="0" smtClean="0">
                <a:solidFill>
                  <a:schemeClr val="accent1"/>
                </a:solidFill>
              </a:rPr>
              <a:t>of Circle </a:t>
            </a:r>
            <a:r>
              <a:rPr lang="en-US" dirty="0" smtClean="0"/>
              <a:t>can be determined by taking the limit of the area of either inscribed regular polygons or circumscribed polygons as the number of sides n approaches infinity. </a:t>
            </a:r>
            <a:endParaRPr lang="en-US" dirty="0"/>
          </a:p>
        </p:txBody>
      </p:sp>
      <p:sp>
        <p:nvSpPr>
          <p:cNvPr id="5" name="TextBox 4"/>
          <p:cNvSpPr txBox="1"/>
          <p:nvPr/>
        </p:nvSpPr>
        <p:spPr>
          <a:xfrm>
            <a:off x="533400" y="228600"/>
            <a:ext cx="3810000" cy="369332"/>
          </a:xfrm>
          <a:prstGeom prst="rect">
            <a:avLst/>
          </a:prstGeom>
          <a:noFill/>
        </p:spPr>
        <p:txBody>
          <a:bodyPr wrap="square" rtlCol="0">
            <a:spAutoFit/>
          </a:bodyPr>
          <a:lstStyle/>
          <a:p>
            <a:r>
              <a:rPr lang="en-US" dirty="0" smtClean="0"/>
              <a:t>Informal Limit Arguments are used…</a:t>
            </a:r>
            <a:endParaRPr lang="en-US" dirty="0"/>
          </a:p>
        </p:txBody>
      </p:sp>
      <p:sp>
        <p:nvSpPr>
          <p:cNvPr id="6" name="TextBox 5"/>
          <p:cNvSpPr txBox="1"/>
          <p:nvPr/>
        </p:nvSpPr>
        <p:spPr>
          <a:xfrm>
            <a:off x="304800" y="1676399"/>
            <a:ext cx="4572000" cy="954107"/>
          </a:xfrm>
          <a:prstGeom prst="rect">
            <a:avLst/>
          </a:prstGeom>
          <a:noFill/>
        </p:spPr>
        <p:txBody>
          <a:bodyPr wrap="square" rtlCol="0">
            <a:spAutoFit/>
          </a:bodyPr>
          <a:lstStyle/>
          <a:p>
            <a:endParaRPr lang="en-US" dirty="0"/>
          </a:p>
          <a:p>
            <a:r>
              <a:rPr lang="en-US" sz="1000" b="1" dirty="0"/>
              <a:t>Approximate the area of a disk of radius </a:t>
            </a:r>
            <a:r>
              <a:rPr lang="en-US" sz="1000" dirty="0"/>
              <a:t>𝟐 </a:t>
            </a:r>
            <a:r>
              <a:rPr lang="en-US" sz="1000" b="1" dirty="0"/>
              <a:t>using an inscribed regular </a:t>
            </a:r>
            <a:endParaRPr lang="en-US" sz="1000" dirty="0"/>
          </a:p>
          <a:p>
            <a:r>
              <a:rPr lang="en-US" sz="1000" b="1" dirty="0"/>
              <a:t>hexagon. </a:t>
            </a:r>
            <a:endParaRPr lang="en-US" sz="1000"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81250"/>
            <a:ext cx="2357438" cy="2247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4700206" y="1679757"/>
            <a:ext cx="4191000" cy="830997"/>
          </a:xfrm>
          <a:prstGeom prst="rect">
            <a:avLst/>
          </a:prstGeom>
          <a:noFill/>
        </p:spPr>
        <p:txBody>
          <a:bodyPr wrap="square" rtlCol="0">
            <a:spAutoFit/>
          </a:bodyPr>
          <a:lstStyle/>
          <a:p>
            <a:endParaRPr lang="en-US" dirty="0"/>
          </a:p>
          <a:p>
            <a:r>
              <a:rPr lang="en-US" sz="1000" b="1" dirty="0"/>
              <a:t>Approximate the area of a disk of radius </a:t>
            </a:r>
            <a:r>
              <a:rPr lang="en-US" sz="1000" dirty="0"/>
              <a:t>𝟐 </a:t>
            </a:r>
            <a:r>
              <a:rPr lang="en-US" sz="1000" b="1" dirty="0"/>
              <a:t>using a circumscribed </a:t>
            </a:r>
            <a:endParaRPr lang="en-US" sz="1000" dirty="0"/>
          </a:p>
          <a:p>
            <a:r>
              <a:rPr lang="en-US" sz="1000" b="1" dirty="0"/>
              <a:t>regular hexagon. </a:t>
            </a:r>
            <a:endParaRPr lang="en-US" sz="1000" dirty="0"/>
          </a:p>
          <a:p>
            <a:endParaRPr lang="en-US" sz="10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1184" y="2381250"/>
            <a:ext cx="2752725" cy="2724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p:cNvSpPr txBox="1"/>
          <p:nvPr/>
        </p:nvSpPr>
        <p:spPr>
          <a:xfrm>
            <a:off x="309182" y="4876800"/>
            <a:ext cx="6262306" cy="954107"/>
          </a:xfrm>
          <a:prstGeom prst="rect">
            <a:avLst/>
          </a:prstGeom>
          <a:noFill/>
        </p:spPr>
        <p:txBody>
          <a:bodyPr wrap="square" rtlCol="0">
            <a:spAutoFit/>
          </a:bodyPr>
          <a:lstStyle/>
          <a:p>
            <a:endParaRPr lang="en-US" dirty="0"/>
          </a:p>
          <a:p>
            <a:r>
              <a:rPr lang="en-US" sz="1000" b="1" dirty="0"/>
              <a:t>Based on the areas of the inscribed and circumscribed hexagons, what is an approximate area of the given disk? What is the area of the disk by the area formula, and how does your approximation compare? </a:t>
            </a:r>
            <a:endParaRPr lang="en-US" sz="1000" dirty="0"/>
          </a:p>
          <a:p>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457200" y="5562600"/>
                <a:ext cx="3657600" cy="975523"/>
              </a:xfrm>
              <a:prstGeom prst="rect">
                <a:avLst/>
              </a:prstGeom>
              <a:noFill/>
            </p:spPr>
            <p:txBody>
              <a:bodyPr wrap="square" rtlCol="0">
                <a:spAutoFit/>
              </a:bodyPr>
              <a:lstStyle/>
              <a:p>
                <a:r>
                  <a:rPr lang="en-US" dirty="0" smtClean="0"/>
                  <a:t>Approximate area average</a:t>
                </a:r>
              </a:p>
              <a:p>
                <a:r>
                  <a:rPr lang="en-US" dirty="0" smtClean="0"/>
                  <a:t>A=1/2(6</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a:rPr>
                          <m:t>3</m:t>
                        </m:r>
                      </m:e>
                    </m:rad>
                  </m:oMath>
                </a14:m>
                <a:r>
                  <a:rPr lang="en-US" dirty="0" smtClean="0"/>
                  <a:t> + 8</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a:rPr>
                          <m:t>3</m:t>
                        </m:r>
                      </m:e>
                    </m:rad>
                  </m:oMath>
                </a14:m>
                <a:r>
                  <a:rPr lang="en-US" dirty="0" smtClean="0"/>
                  <a:t>  )</a:t>
                </a:r>
              </a:p>
              <a:p>
                <a:r>
                  <a:rPr lang="en-US" dirty="0" smtClean="0"/>
                  <a:t>A=1/2(14</a:t>
                </a:r>
                <a:r>
                  <a:rPr lang="en-US" dirty="0"/>
                  <a:t> </a:t>
                </a:r>
                <a14:m>
                  <m:oMath xmlns:m="http://schemas.openxmlformats.org/officeDocument/2006/math">
                    <m:rad>
                      <m:radPr>
                        <m:degHide m:val="on"/>
                        <m:ctrlPr>
                          <a:rPr lang="en-US" i="1">
                            <a:latin typeface="Cambria Math" panose="02040503050406030204" pitchFamily="18" charset="0"/>
                          </a:rPr>
                        </m:ctrlPr>
                      </m:radPr>
                      <m:deg/>
                      <m:e>
                        <m:r>
                          <a:rPr lang="en-US" i="1">
                            <a:latin typeface="Cambria Math"/>
                          </a:rPr>
                          <m:t>3</m:t>
                        </m:r>
                      </m:e>
                    </m:rad>
                  </m:oMath>
                </a14:m>
                <a:r>
                  <a:rPr lang="en-US" dirty="0" smtClean="0"/>
                  <a:t> )=7</a:t>
                </a:r>
                <a:r>
                  <a:rPr lang="en-US" dirty="0"/>
                  <a:t> </a:t>
                </a:r>
                <a14:m>
                  <m:oMath xmlns:m="http://schemas.openxmlformats.org/officeDocument/2006/math">
                    <m:rad>
                      <m:radPr>
                        <m:degHide m:val="on"/>
                        <m:ctrlPr>
                          <a:rPr lang="en-US" i="1">
                            <a:latin typeface="Cambria Math" panose="02040503050406030204" pitchFamily="18" charset="0"/>
                          </a:rPr>
                        </m:ctrlPr>
                      </m:radPr>
                      <m:deg/>
                      <m:e>
                        <m:r>
                          <a:rPr lang="en-US" i="1">
                            <a:latin typeface="Cambria Math"/>
                          </a:rPr>
                          <m:t>3</m:t>
                        </m:r>
                      </m:e>
                    </m:rad>
                    <m:r>
                      <a:rPr lang="en-US" i="1" smtClean="0">
                        <a:latin typeface="Cambria Math"/>
                        <a:ea typeface="Cambria Math"/>
                      </a:rPr>
                      <m:t>≈</m:t>
                    </m:r>
                  </m:oMath>
                </a14:m>
                <a:r>
                  <a:rPr lang="en-US" dirty="0" smtClean="0"/>
                  <a:t> 12.12</a:t>
                </a:r>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457200" y="5562600"/>
                <a:ext cx="3657600" cy="975523"/>
              </a:xfrm>
              <a:prstGeom prst="rect">
                <a:avLst/>
              </a:prstGeom>
              <a:blipFill rotWithShape="1">
                <a:blip r:embed="rId4"/>
                <a:stretch>
                  <a:fillRect l="-1333" t="-3125" b="-8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495800" y="5638800"/>
                <a:ext cx="2819400" cy="946991"/>
              </a:xfrm>
              <a:prstGeom prst="rect">
                <a:avLst/>
              </a:prstGeom>
              <a:noFill/>
            </p:spPr>
            <p:txBody>
              <a:bodyPr wrap="square" rtlCol="0">
                <a:spAutoFit/>
              </a:bodyPr>
              <a:lstStyle/>
              <a:p>
                <a:r>
                  <a:rPr lang="en-US" dirty="0" smtClean="0"/>
                  <a:t>Actual Area of circle with radius 2</a:t>
                </a:r>
              </a:p>
              <a:p>
                <a:r>
                  <a:rPr lang="en-US" dirty="0" smtClean="0"/>
                  <a:t>A=</a:t>
                </a:r>
                <a14:m>
                  <m:oMath xmlns:m="http://schemas.openxmlformats.org/officeDocument/2006/math">
                    <m:r>
                      <a:rPr lang="en-US" i="1" smtClean="0">
                        <a:latin typeface="Cambria Math"/>
                        <a:ea typeface="Cambria Math"/>
                      </a:rPr>
                      <m:t>𝜋</m:t>
                    </m:r>
                  </m:oMath>
                </a14:m>
                <a:r>
                  <a:rPr lang="en-US" dirty="0" smtClean="0"/>
                  <a:t> </a:t>
                </a:r>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a:rPr>
                          <m:t>𝑟</m:t>
                        </m:r>
                      </m:e>
                      <m:sup>
                        <m:r>
                          <a:rPr lang="en-US" b="0" i="1" dirty="0" smtClean="0">
                            <a:latin typeface="Cambria Math"/>
                          </a:rPr>
                          <m:t>2</m:t>
                        </m:r>
                      </m:sup>
                    </m:sSup>
                  </m:oMath>
                </a14:m>
                <a:r>
                  <a:rPr lang="en-US" dirty="0" smtClean="0"/>
                  <a:t> = 4</a:t>
                </a:r>
                <a:r>
                  <a:rPr lang="en-US" dirty="0">
                    <a:ea typeface="Cambria Math"/>
                  </a:rPr>
                  <a:t> </a:t>
                </a:r>
                <a14:m>
                  <m:oMath xmlns:m="http://schemas.openxmlformats.org/officeDocument/2006/math">
                    <m:r>
                      <a:rPr lang="en-US" i="1">
                        <a:latin typeface="Cambria Math"/>
                        <a:ea typeface="Cambria Math"/>
                      </a:rPr>
                      <m:t>𝜋</m:t>
                    </m:r>
                    <m:r>
                      <a:rPr lang="en-US" b="0" i="0" smtClean="0">
                        <a:latin typeface="Cambria Math"/>
                        <a:ea typeface="Cambria Math"/>
                      </a:rPr>
                      <m:t> </m:t>
                    </m:r>
                    <m:r>
                      <a:rPr lang="en-US" i="1">
                        <a:latin typeface="Cambria Math"/>
                        <a:ea typeface="Cambria Math"/>
                      </a:rPr>
                      <m:t>≈</m:t>
                    </m:r>
                  </m:oMath>
                </a14:m>
                <a:r>
                  <a:rPr lang="en-US" dirty="0" smtClean="0"/>
                  <a:t> 12.57</a:t>
                </a:r>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4495800" y="5638800"/>
                <a:ext cx="2819400" cy="946991"/>
              </a:xfrm>
              <a:prstGeom prst="rect">
                <a:avLst/>
              </a:prstGeom>
              <a:blipFill rotWithShape="1">
                <a:blip r:embed="rId5"/>
                <a:stretch>
                  <a:fillRect l="-1948" t="-3226" b="-7097"/>
                </a:stretch>
              </a:blipFill>
            </p:spPr>
            <p:txBody>
              <a:bodyPr/>
              <a:lstStyle/>
              <a:p>
                <a:r>
                  <a:rPr lang="en-US">
                    <a:noFill/>
                  </a:rPr>
                  <a:t> </a:t>
                </a:r>
              </a:p>
            </p:txBody>
          </p:sp>
        </mc:Fallback>
      </mc:AlternateContent>
    </p:spTree>
    <p:extLst>
      <p:ext uri="{BB962C8B-B14F-4D97-AF65-F5344CB8AC3E}">
        <p14:creationId xmlns:p14="http://schemas.microsoft.com/office/powerpoint/2010/main" val="13923841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457200" y="228600"/>
                <a:ext cx="4572000" cy="646331"/>
              </a:xfrm>
              <a:prstGeom prst="rect">
                <a:avLst/>
              </a:prstGeom>
            </p:spPr>
            <p:txBody>
              <a:bodyPr>
                <a:spAutoFit/>
              </a:bodyPr>
              <a:lstStyle/>
              <a:p>
                <a:endParaRPr lang="en-US" dirty="0" smtClean="0"/>
              </a:p>
              <a:p>
                <a:r>
                  <a:rPr lang="en-US" dirty="0"/>
                  <a:t>𝐴𝑟𝑒𝑎(𝑃𝑛)=[𝑃𝑒𝑟𝑖𝑚𝑒𝑡𝑒𝑟(𝑃𝑛)] </a:t>
                </a:r>
                <a:r>
                  <a:rPr lang="en-US" dirty="0" smtClean="0"/>
                  <a:t>(1/2)(</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h</m:t>
                        </m:r>
                      </m:e>
                      <m:sub>
                        <m:r>
                          <a:rPr lang="en-US" b="0" i="1" smtClean="0">
                            <a:latin typeface="Cambria Math"/>
                          </a:rPr>
                          <m:t>𝑛</m:t>
                        </m:r>
                      </m:sub>
                    </m:sSub>
                  </m:oMath>
                </a14:m>
                <a:r>
                  <a:rPr lang="en-US" dirty="0" smtClean="0"/>
                  <a:t>) </a:t>
                </a:r>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457200" y="228600"/>
                <a:ext cx="4572000" cy="646331"/>
              </a:xfrm>
              <a:prstGeom prst="rect">
                <a:avLst/>
              </a:prstGeom>
              <a:blipFill rotWithShape="1">
                <a:blip r:embed="rId2"/>
                <a:stretch>
                  <a:fillRect l="-1067"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87680" y="990600"/>
                <a:ext cx="7589520" cy="1200329"/>
              </a:xfrm>
              <a:prstGeom prst="rect">
                <a:avLst/>
              </a:prstGeom>
            </p:spPr>
            <p:txBody>
              <a:bodyPr wrap="square">
                <a:spAutoFit/>
              </a:bodyPr>
              <a:lstStyle/>
              <a:p>
                <a:endParaRPr lang="en-US" dirty="0" smtClean="0"/>
              </a:p>
              <a:p>
                <a:r>
                  <a:rPr lang="en-US" dirty="0"/>
                  <a:t>Think of the regular polygon when it is inscribed in a circle. What happens </a:t>
                </a:r>
                <a:r>
                  <a:rPr lang="en-US" dirty="0" smtClean="0"/>
                  <a:t>to</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h</m:t>
                        </m:r>
                      </m:e>
                      <m:sub>
                        <m:r>
                          <a:rPr lang="en-US" b="0" i="1" smtClean="0">
                            <a:latin typeface="Cambria Math"/>
                          </a:rPr>
                          <m:t>𝑛</m:t>
                        </m:r>
                      </m:sub>
                    </m:sSub>
                  </m:oMath>
                </a14:m>
                <a:r>
                  <a:rPr lang="en-US" dirty="0" smtClean="0"/>
                  <a:t> and </a:t>
                </a:r>
                <a:r>
                  <a:rPr lang="en-US" dirty="0"/>
                  <a:t>𝑃𝑒𝑟𝑖𝑚𝑒𝑡𝑒𝑟(𝑃𝑛) as 𝑛 approaches infinity (𝑛→∞) in terms of the radius and circumference of the circle? </a:t>
                </a:r>
              </a:p>
            </p:txBody>
          </p:sp>
        </mc:Choice>
        <mc:Fallback xmlns="">
          <p:sp>
            <p:nvSpPr>
              <p:cNvPr id="5" name="Rectangle 4"/>
              <p:cNvSpPr>
                <a:spLocks noRot="1" noChangeAspect="1" noMove="1" noResize="1" noEditPoints="1" noAdjustHandles="1" noChangeArrowheads="1" noChangeShapeType="1" noTextEdit="1"/>
              </p:cNvSpPr>
              <p:nvPr/>
            </p:nvSpPr>
            <p:spPr>
              <a:xfrm>
                <a:off x="487680" y="990600"/>
                <a:ext cx="7589520" cy="1200329"/>
              </a:xfrm>
              <a:prstGeom prst="rect">
                <a:avLst/>
              </a:prstGeom>
              <a:blipFill rotWithShape="1">
                <a:blip r:embed="rId3"/>
                <a:stretch>
                  <a:fillRect l="-643" b="-7143"/>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190929"/>
            <a:ext cx="2343150" cy="2362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Rectangle 5"/>
              <p:cNvSpPr/>
              <p:nvPr/>
            </p:nvSpPr>
            <p:spPr>
              <a:xfrm>
                <a:off x="2895600" y="2209217"/>
                <a:ext cx="4572000" cy="1200329"/>
              </a:xfrm>
              <a:prstGeom prst="rect">
                <a:avLst/>
              </a:prstGeom>
            </p:spPr>
            <p:txBody>
              <a:bodyPr>
                <a:spAutoFit/>
              </a:bodyPr>
              <a:lstStyle/>
              <a:p>
                <a:endParaRPr lang="en-US" dirty="0"/>
              </a:p>
              <a:p>
                <a:r>
                  <a:rPr lang="en-US" i="1" dirty="0"/>
                  <a:t>As </a:t>
                </a:r>
                <a:r>
                  <a:rPr lang="en-US" dirty="0"/>
                  <a:t>𝑛 </a:t>
                </a:r>
                <a:r>
                  <a:rPr lang="en-US" i="1" dirty="0"/>
                  <a:t>increases and approaches infinity, the height </a:t>
                </a:r>
                <a14:m>
                  <m:oMath xmlns:m="http://schemas.openxmlformats.org/officeDocument/2006/math">
                    <m:sSub>
                      <m:sSubPr>
                        <m:ctrlPr>
                          <a:rPr lang="en-US" i="1">
                            <a:latin typeface="Cambria Math" panose="02040503050406030204" pitchFamily="18" charset="0"/>
                          </a:rPr>
                        </m:ctrlPr>
                      </m:sSubPr>
                      <m:e>
                        <m:r>
                          <a:rPr lang="en-US" i="1">
                            <a:latin typeface="Cambria Math"/>
                          </a:rPr>
                          <m:t>h</m:t>
                        </m:r>
                      </m:e>
                      <m:sub>
                        <m:r>
                          <a:rPr lang="en-US" i="1">
                            <a:latin typeface="Cambria Math"/>
                          </a:rPr>
                          <m:t>𝑛</m:t>
                        </m:r>
                      </m:sub>
                    </m:sSub>
                    <m:r>
                      <a:rPr lang="en-US" i="1">
                        <a:latin typeface="Cambria Math"/>
                      </a:rPr>
                      <m:t> </m:t>
                    </m:r>
                  </m:oMath>
                </a14:m>
                <a:r>
                  <a:rPr lang="en-US" i="1" dirty="0"/>
                  <a:t>becomes closer and closer to the length of the radius (as </a:t>
                </a:r>
                <a:r>
                  <a:rPr lang="en-US" dirty="0"/>
                  <a:t>𝑛→∞</a:t>
                </a:r>
                <a:r>
                  <a:rPr lang="en-US" i="1" dirty="0"/>
                  <a:t>, </a:t>
                </a:r>
                <a14:m>
                  <m:oMath xmlns:m="http://schemas.openxmlformats.org/officeDocument/2006/math">
                    <m:sSub>
                      <m:sSubPr>
                        <m:ctrlPr>
                          <a:rPr lang="en-US" i="1">
                            <a:latin typeface="Cambria Math" panose="02040503050406030204" pitchFamily="18" charset="0"/>
                          </a:rPr>
                        </m:ctrlPr>
                      </m:sSubPr>
                      <m:e>
                        <m:r>
                          <a:rPr lang="en-US" i="1">
                            <a:latin typeface="Cambria Math"/>
                          </a:rPr>
                          <m:t>h</m:t>
                        </m:r>
                      </m:e>
                      <m:sub>
                        <m:r>
                          <a:rPr lang="en-US" i="1">
                            <a:latin typeface="Cambria Math"/>
                          </a:rPr>
                          <m:t>𝑛</m:t>
                        </m:r>
                      </m:sub>
                    </m:sSub>
                    <m:r>
                      <a:rPr lang="en-US" i="1">
                        <a:latin typeface="Cambria Math"/>
                      </a:rPr>
                      <m:t> </m:t>
                    </m:r>
                  </m:oMath>
                </a14:m>
                <a:r>
                  <a:rPr lang="en-US" dirty="0" smtClean="0"/>
                  <a:t>→</a:t>
                </a:r>
                <a:r>
                  <a:rPr lang="en-US" dirty="0"/>
                  <a:t>𝑟</a:t>
                </a:r>
                <a:r>
                  <a:rPr lang="en-US" i="1" dirty="0"/>
                  <a:t>). </a:t>
                </a:r>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895600" y="2209217"/>
                <a:ext cx="4572000" cy="1200329"/>
              </a:xfrm>
              <a:prstGeom prst="rect">
                <a:avLst/>
              </a:prstGeom>
              <a:blipFill rotWithShape="1">
                <a:blip r:embed="rId5"/>
                <a:stretch>
                  <a:fillRect l="-1067" b="-7107"/>
                </a:stretch>
              </a:blipFill>
            </p:spPr>
            <p:txBody>
              <a:bodyPr/>
              <a:lstStyle/>
              <a:p>
                <a:r>
                  <a:rPr lang="en-US">
                    <a:noFill/>
                  </a:rPr>
                  <a:t> </a:t>
                </a:r>
              </a:p>
            </p:txBody>
          </p:sp>
        </mc:Fallback>
      </mc:AlternateContent>
      <p:sp>
        <p:nvSpPr>
          <p:cNvPr id="7" name="Rectangle 6"/>
          <p:cNvSpPr/>
          <p:nvPr/>
        </p:nvSpPr>
        <p:spPr>
          <a:xfrm>
            <a:off x="2895600" y="3505200"/>
            <a:ext cx="5029200" cy="1200329"/>
          </a:xfrm>
          <a:prstGeom prst="rect">
            <a:avLst/>
          </a:prstGeom>
        </p:spPr>
        <p:txBody>
          <a:bodyPr wrap="square">
            <a:spAutoFit/>
          </a:bodyPr>
          <a:lstStyle/>
          <a:p>
            <a:r>
              <a:rPr lang="en-US" i="1" dirty="0" smtClean="0"/>
              <a:t>As </a:t>
            </a:r>
            <a:r>
              <a:rPr lang="en-US" dirty="0"/>
              <a:t>𝑛 </a:t>
            </a:r>
            <a:r>
              <a:rPr lang="en-US" i="1" dirty="0"/>
              <a:t>increases and approaches infinity</a:t>
            </a:r>
            <a:r>
              <a:rPr lang="en-US" i="1" dirty="0" smtClean="0"/>
              <a:t>,</a:t>
            </a:r>
          </a:p>
          <a:p>
            <a:r>
              <a:rPr lang="en-US" i="1" dirty="0" smtClean="0"/>
              <a:t> </a:t>
            </a:r>
            <a:r>
              <a:rPr lang="en-US" dirty="0"/>
              <a:t>𝑃𝑒𝑟𝑖𝑚𝑒𝑡𝑒𝑟(𝑃𝑛) </a:t>
            </a:r>
            <a:r>
              <a:rPr lang="en-US" i="1" dirty="0"/>
              <a:t>becomes closer and closer to the circumference of the </a:t>
            </a:r>
            <a:r>
              <a:rPr lang="en-US" i="1" dirty="0" smtClean="0"/>
              <a:t>circle</a:t>
            </a:r>
          </a:p>
          <a:p>
            <a:r>
              <a:rPr lang="en-US" i="1" dirty="0" smtClean="0"/>
              <a:t> </a:t>
            </a:r>
            <a:r>
              <a:rPr lang="en-US" i="1" dirty="0"/>
              <a:t>(as </a:t>
            </a:r>
            <a:r>
              <a:rPr lang="en-US" dirty="0"/>
              <a:t>𝑛→∞</a:t>
            </a:r>
            <a:r>
              <a:rPr lang="en-US" i="1" dirty="0"/>
              <a:t>, </a:t>
            </a:r>
            <a:r>
              <a:rPr lang="en-US" dirty="0"/>
              <a:t>𝑃𝑒𝑟𝑖𝑚𝑒𝑡𝑒𝑟(𝑃𝑛)→𝐶</a:t>
            </a:r>
            <a:r>
              <a:rPr lang="en-US" i="1" dirty="0"/>
              <a:t>) </a:t>
            </a:r>
            <a:endParaRPr lang="en-US" dirty="0"/>
          </a:p>
        </p:txBody>
      </p:sp>
      <mc:AlternateContent xmlns:mc="http://schemas.openxmlformats.org/markup-compatibility/2006" xmlns:a14="http://schemas.microsoft.com/office/drawing/2010/main">
        <mc:Choice Requires="a14">
          <p:sp>
            <p:nvSpPr>
              <p:cNvPr id="8" name="Rectangle 7"/>
              <p:cNvSpPr/>
              <p:nvPr/>
            </p:nvSpPr>
            <p:spPr>
              <a:xfrm>
                <a:off x="457200" y="5029200"/>
                <a:ext cx="7315200" cy="2652136"/>
              </a:xfrm>
              <a:prstGeom prst="rect">
                <a:avLst/>
              </a:prstGeom>
            </p:spPr>
            <p:txBody>
              <a:bodyPr wrap="square">
                <a:spAutoFit/>
              </a:bodyPr>
              <a:lstStyle/>
              <a:p>
                <a:endParaRPr lang="en-US" dirty="0" smtClean="0"/>
              </a:p>
              <a:p>
                <a:r>
                  <a:rPr lang="en-US" dirty="0"/>
                  <a:t>Since we are defining the area of a circle as the limit of the areas of the inscribed regular polygon, substitute 𝑟 for </a:t>
                </a:r>
                <a14:m>
                  <m:oMath xmlns:m="http://schemas.openxmlformats.org/officeDocument/2006/math">
                    <m:sSub>
                      <m:sSubPr>
                        <m:ctrlPr>
                          <a:rPr lang="en-US" i="1">
                            <a:latin typeface="Cambria Math" panose="02040503050406030204" pitchFamily="18" charset="0"/>
                          </a:rPr>
                        </m:ctrlPr>
                      </m:sSubPr>
                      <m:e>
                        <m:r>
                          <a:rPr lang="en-US" i="1">
                            <a:latin typeface="Cambria Math"/>
                          </a:rPr>
                          <m:t>h</m:t>
                        </m:r>
                      </m:e>
                      <m:sub>
                        <m:r>
                          <a:rPr lang="en-US" i="1">
                            <a:latin typeface="Cambria Math"/>
                          </a:rPr>
                          <m:t>𝑛</m:t>
                        </m:r>
                      </m:sub>
                    </m:sSub>
                  </m:oMath>
                </a14:m>
                <a:r>
                  <a:rPr lang="en-US" dirty="0" smtClean="0"/>
                  <a:t> </a:t>
                </a:r>
                <a:r>
                  <a:rPr lang="en-US" dirty="0"/>
                  <a:t>and 𝐶 for 𝑃𝑒𝑟𝑖𝑚𝑒𝑡𝑒𝑟(𝑃𝑛) in the formulation for the area of a circle: </a:t>
                </a:r>
              </a:p>
              <a:p>
                <a:r>
                  <a:rPr lang="en-US" dirty="0"/>
                  <a:t>𝐴𝑟𝑒𝑎(𝑐𝑖𝑟𝑐𝑙𝑒</a:t>
                </a:r>
                <a:r>
                  <a:rPr lang="en-US" dirty="0" smtClean="0"/>
                  <a:t>)=(1/2 )𝑟𝐶 </a:t>
                </a:r>
                <a:endParaRPr lang="en-US" dirty="0"/>
              </a:p>
              <a:p>
                <a:r>
                  <a:rPr lang="en-US" dirty="0" smtClean="0"/>
                  <a:t>=(1/2) 𝑟</a:t>
                </a:r>
                <a:r>
                  <a:rPr lang="en-US" dirty="0"/>
                  <a:t>(2𝜋𝑟) </a:t>
                </a:r>
                <a:r>
                  <a:rPr lang="en-US" dirty="0" smtClean="0"/>
                  <a:t>= 𝜋</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𝑟</m:t>
                        </m:r>
                      </m:e>
                      <m:sup>
                        <m:r>
                          <a:rPr lang="en-US" b="0" i="1" smtClean="0">
                            <a:latin typeface="Cambria Math"/>
                          </a:rPr>
                          <m:t>2</m:t>
                        </m:r>
                      </m:sup>
                    </m:sSup>
                  </m:oMath>
                </a14:m>
                <a:r>
                  <a:rPr lang="en-US" dirty="0" smtClean="0"/>
                  <a:t>  </a:t>
                </a:r>
                <a:endParaRPr lang="en-US" dirty="0"/>
              </a:p>
              <a:p>
                <a:endParaRPr lang="en-US" dirty="0"/>
              </a:p>
              <a:p>
                <a:endParaRPr lang="en-US" dirty="0"/>
              </a:p>
              <a:p>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457200" y="5029200"/>
                <a:ext cx="7315200" cy="2652136"/>
              </a:xfrm>
              <a:prstGeom prst="rect">
                <a:avLst/>
              </a:prstGeom>
              <a:blipFill rotWithShape="1">
                <a:blip r:embed="rId6"/>
                <a:stretch>
                  <a:fillRect l="-667"/>
                </a:stretch>
              </a:blipFill>
            </p:spPr>
            <p:txBody>
              <a:bodyPr/>
              <a:lstStyle/>
              <a:p>
                <a:r>
                  <a:rPr lang="en-US">
                    <a:noFill/>
                  </a:rPr>
                  <a:t> </a:t>
                </a:r>
              </a:p>
            </p:txBody>
          </p:sp>
        </mc:Fallback>
      </mc:AlternateContent>
      <p:sp>
        <p:nvSpPr>
          <p:cNvPr id="9" name="TextBox 8"/>
          <p:cNvSpPr txBox="1"/>
          <p:nvPr/>
        </p:nvSpPr>
        <p:spPr>
          <a:xfrm>
            <a:off x="6629400" y="152400"/>
            <a:ext cx="2057400" cy="369332"/>
          </a:xfrm>
          <a:prstGeom prst="rect">
            <a:avLst/>
          </a:prstGeom>
          <a:noFill/>
        </p:spPr>
        <p:txBody>
          <a:bodyPr wrap="square" rtlCol="0">
            <a:spAutoFit/>
          </a:bodyPr>
          <a:lstStyle/>
          <a:p>
            <a:r>
              <a:rPr lang="en-US" dirty="0" smtClean="0"/>
              <a:t>Lesson 4 Module 2</a:t>
            </a:r>
            <a:endParaRPr lang="en-US" dirty="0"/>
          </a:p>
        </p:txBody>
      </p:sp>
    </p:spTree>
    <p:extLst>
      <p:ext uri="{BB962C8B-B14F-4D97-AF65-F5344CB8AC3E}">
        <p14:creationId xmlns:p14="http://schemas.microsoft.com/office/powerpoint/2010/main" val="12109404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6553200" cy="923330"/>
          </a:xfrm>
          <a:prstGeom prst="rect">
            <a:avLst/>
          </a:prstGeom>
        </p:spPr>
        <p:txBody>
          <a:bodyPr wrap="square">
            <a:spAutoFit/>
          </a:bodyPr>
          <a:lstStyle/>
          <a:p>
            <a:r>
              <a:rPr lang="en-US" b="1" dirty="0"/>
              <a:t>We are going to show why the circumference of a circle has the formula </a:t>
            </a:r>
            <a:r>
              <a:rPr lang="en-US" dirty="0"/>
              <a:t>𝟐𝝅𝒓</a:t>
            </a:r>
            <a:r>
              <a:rPr lang="en-US" b="1" dirty="0"/>
              <a:t>. Circle </a:t>
            </a:r>
            <a:r>
              <a:rPr lang="en-US" dirty="0"/>
              <a:t>𝑪𝟏 </a:t>
            </a:r>
            <a:r>
              <a:rPr lang="en-US" b="1" dirty="0"/>
              <a:t>below has a diameter of </a:t>
            </a:r>
            <a:r>
              <a:rPr lang="en-US" dirty="0"/>
              <a:t>𝒅=𝟏</a:t>
            </a:r>
            <a:r>
              <a:rPr lang="en-US" b="1" dirty="0"/>
              <a:t>, and circle </a:t>
            </a:r>
            <a:r>
              <a:rPr lang="en-US" dirty="0"/>
              <a:t>𝑪𝟐 </a:t>
            </a:r>
            <a:r>
              <a:rPr lang="en-US" b="1" dirty="0"/>
              <a:t>has a diameter of </a:t>
            </a:r>
            <a:r>
              <a:rPr lang="en-US" dirty="0"/>
              <a:t>𝒅=𝟐𝒓</a:t>
            </a:r>
            <a:r>
              <a:rPr lang="en-US" b="1" dirty="0"/>
              <a:t>.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2895600" cy="14588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457200" y="2895600"/>
            <a:ext cx="7239000" cy="3693319"/>
          </a:xfrm>
          <a:prstGeom prst="rect">
            <a:avLst/>
          </a:prstGeom>
          <a:ln>
            <a:solidFill>
              <a:schemeClr val="accent1"/>
            </a:solidFill>
          </a:ln>
        </p:spPr>
        <p:txBody>
          <a:bodyPr wrap="square">
            <a:spAutoFit/>
          </a:bodyPr>
          <a:lstStyle/>
          <a:p>
            <a:endParaRPr lang="en-US" dirty="0"/>
          </a:p>
          <a:p>
            <a:r>
              <a:rPr lang="en-US" sz="1200" b="1" dirty="0" smtClean="0"/>
              <a:t>All </a:t>
            </a:r>
            <a:r>
              <a:rPr lang="en-US" sz="1200" b="1" dirty="0"/>
              <a:t>circles are </a:t>
            </a:r>
            <a:r>
              <a:rPr lang="en-US" sz="1200" b="1" dirty="0" smtClean="0"/>
              <a:t>similar. </a:t>
            </a:r>
            <a:r>
              <a:rPr lang="en-US" sz="1200" b="1" dirty="0"/>
              <a:t>What scale factor of the similarity transformation takes </a:t>
            </a:r>
            <a:r>
              <a:rPr lang="en-US" sz="1200" dirty="0"/>
              <a:t>𝑪𝟏 </a:t>
            </a:r>
            <a:r>
              <a:rPr lang="en-US" sz="1200" b="1" dirty="0"/>
              <a:t>to </a:t>
            </a:r>
            <a:r>
              <a:rPr lang="en-US" sz="1200" dirty="0"/>
              <a:t>𝑪𝟐</a:t>
            </a:r>
            <a:r>
              <a:rPr lang="en-US" sz="1200" b="1" dirty="0"/>
              <a:t>? </a:t>
            </a:r>
            <a:endParaRPr lang="en-US" sz="1200" dirty="0"/>
          </a:p>
          <a:p>
            <a:r>
              <a:rPr lang="en-US" sz="1200" b="1" i="1" dirty="0">
                <a:solidFill>
                  <a:schemeClr val="accent2"/>
                </a:solidFill>
              </a:rPr>
              <a:t>A scale factor of </a:t>
            </a:r>
            <a:r>
              <a:rPr lang="en-US" sz="1200" b="1" dirty="0">
                <a:solidFill>
                  <a:schemeClr val="accent2"/>
                </a:solidFill>
              </a:rPr>
              <a:t>𝟐𝒓</a:t>
            </a:r>
            <a:r>
              <a:rPr lang="en-US" sz="1200" b="1" i="1" dirty="0">
                <a:solidFill>
                  <a:schemeClr val="accent2"/>
                </a:solidFill>
              </a:rPr>
              <a:t>. </a:t>
            </a:r>
            <a:endParaRPr lang="en-US" sz="1200" b="1" i="1" dirty="0" smtClean="0">
              <a:solidFill>
                <a:schemeClr val="accent2"/>
              </a:solidFill>
            </a:endParaRPr>
          </a:p>
          <a:p>
            <a:endParaRPr lang="en-US" sz="1200" dirty="0"/>
          </a:p>
          <a:p>
            <a:r>
              <a:rPr lang="en-US" sz="1200" b="1" dirty="0" smtClean="0"/>
              <a:t> </a:t>
            </a:r>
            <a:r>
              <a:rPr lang="en-US" sz="1200" b="1" dirty="0"/>
              <a:t>Since the circumference of a circle is a one-dimensional measurement, the value of the ratio of two circumferences is equal to the value of the ratio of their respective diameters. Rewrite the following equation by filling in the appropriate values for the diameters of </a:t>
            </a:r>
            <a:r>
              <a:rPr lang="en-US" sz="1200" dirty="0"/>
              <a:t>𝑪𝟏 </a:t>
            </a:r>
            <a:r>
              <a:rPr lang="en-US" sz="1200" b="1" dirty="0"/>
              <a:t>and </a:t>
            </a:r>
            <a:r>
              <a:rPr lang="en-US" sz="1200" dirty="0"/>
              <a:t>𝑪𝟐</a:t>
            </a:r>
            <a:r>
              <a:rPr lang="en-US" sz="1200" b="1" dirty="0"/>
              <a:t>: </a:t>
            </a:r>
            <a:endParaRPr lang="en-US" sz="1200" dirty="0"/>
          </a:p>
          <a:p>
            <a:endParaRPr lang="en-US" sz="1200" dirty="0"/>
          </a:p>
          <a:p>
            <a:r>
              <a:rPr lang="en-US" sz="1200" dirty="0"/>
              <a:t>𝐂𝐢𝐫𝐜𝐮𝐦𝐟𝐞𝐫𝐞𝐧𝐜𝐞(𝑪𝟐</a:t>
            </a:r>
            <a:r>
              <a:rPr lang="en-US" sz="1200" dirty="0" smtClean="0"/>
              <a:t>)/𝐂𝐢𝐫𝐜𝐮𝐦𝐟𝐞𝐫𝐞𝐧𝐜𝐞</a:t>
            </a:r>
            <a:r>
              <a:rPr lang="en-US" sz="1200" dirty="0"/>
              <a:t>(𝑪𝟏)=𝐝𝐢𝐚𝐦𝐞𝐭𝐞𝐫(𝑪𝟐</a:t>
            </a:r>
            <a:r>
              <a:rPr lang="en-US" sz="1200" dirty="0" smtClean="0"/>
              <a:t>)/𝐝𝐢𝐚𝐦𝐞𝐭𝐞𝐫</a:t>
            </a:r>
            <a:r>
              <a:rPr lang="en-US" sz="1200" dirty="0"/>
              <a:t>(𝑪𝟏) </a:t>
            </a:r>
          </a:p>
          <a:p>
            <a:r>
              <a:rPr lang="en-US" sz="1200" b="1" dirty="0">
                <a:solidFill>
                  <a:schemeClr val="accent2"/>
                </a:solidFill>
              </a:rPr>
              <a:t>𝑪𝒊𝒓𝒄𝒖𝒎𝒇𝒆𝒓𝒆𝒏𝒄𝒆(𝑪𝟐</a:t>
            </a:r>
            <a:r>
              <a:rPr lang="en-US" sz="1200" b="1" dirty="0" smtClean="0">
                <a:solidFill>
                  <a:schemeClr val="accent2"/>
                </a:solidFill>
              </a:rPr>
              <a:t>)/𝑪𝒊𝒓𝒄𝒖𝒎𝒇𝒆𝒓𝒆𝒏𝒄𝒆</a:t>
            </a:r>
            <a:r>
              <a:rPr lang="en-US" sz="1200" b="1" dirty="0">
                <a:solidFill>
                  <a:schemeClr val="accent2"/>
                </a:solidFill>
              </a:rPr>
              <a:t>(𝑪𝟏)=</a:t>
            </a:r>
            <a:r>
              <a:rPr lang="en-US" sz="1200" b="1" dirty="0" smtClean="0">
                <a:solidFill>
                  <a:schemeClr val="accent2"/>
                </a:solidFill>
              </a:rPr>
              <a:t>𝟐𝒓/𝟏 </a:t>
            </a:r>
            <a:endParaRPr lang="en-US" sz="1200" b="1" dirty="0">
              <a:solidFill>
                <a:schemeClr val="accent2"/>
              </a:solidFill>
            </a:endParaRPr>
          </a:p>
          <a:p>
            <a:endParaRPr lang="en-US" sz="1200" b="1" dirty="0" smtClean="0"/>
          </a:p>
          <a:p>
            <a:r>
              <a:rPr lang="en-US" sz="1200" b="1" dirty="0" smtClean="0"/>
              <a:t>Since </a:t>
            </a:r>
            <a:r>
              <a:rPr lang="en-US" sz="1200" b="1" dirty="0"/>
              <a:t>we have defined </a:t>
            </a:r>
            <a:r>
              <a:rPr lang="en-US" sz="1200" dirty="0"/>
              <a:t>𝝅 </a:t>
            </a:r>
            <a:r>
              <a:rPr lang="en-US" sz="1200" b="1" dirty="0"/>
              <a:t>to be the circumference of a circle whose diameter is </a:t>
            </a:r>
            <a:r>
              <a:rPr lang="en-US" sz="1200" dirty="0"/>
              <a:t>𝟏</a:t>
            </a:r>
            <a:r>
              <a:rPr lang="en-US" sz="1200" b="1" dirty="0"/>
              <a:t>, rewrite the above equation using this definition for </a:t>
            </a:r>
            <a:r>
              <a:rPr lang="en-US" sz="1200" dirty="0"/>
              <a:t>𝑪𝟏</a:t>
            </a:r>
            <a:r>
              <a:rPr lang="en-US" sz="1200" b="1" dirty="0"/>
              <a:t>. </a:t>
            </a:r>
            <a:endParaRPr lang="en-US" sz="1200" dirty="0"/>
          </a:p>
          <a:p>
            <a:endParaRPr lang="en-US" sz="1200" dirty="0"/>
          </a:p>
          <a:p>
            <a:r>
              <a:rPr lang="en-US" sz="1200" b="1" dirty="0">
                <a:solidFill>
                  <a:schemeClr val="accent2"/>
                </a:solidFill>
              </a:rPr>
              <a:t>𝑪𝒊𝒓𝒄𝒖𝒎𝒇𝒆𝒓𝒆𝒏𝒄𝒆(𝑪𝟐</a:t>
            </a:r>
            <a:r>
              <a:rPr lang="en-US" sz="1200" b="1" dirty="0" smtClean="0">
                <a:solidFill>
                  <a:schemeClr val="accent2"/>
                </a:solidFill>
              </a:rPr>
              <a:t>)/𝝅</a:t>
            </a:r>
            <a:r>
              <a:rPr lang="en-US" sz="1200" b="1" dirty="0">
                <a:solidFill>
                  <a:schemeClr val="accent2"/>
                </a:solidFill>
              </a:rPr>
              <a:t>=</a:t>
            </a:r>
            <a:r>
              <a:rPr lang="en-US" sz="1200" b="1" dirty="0" smtClean="0">
                <a:solidFill>
                  <a:schemeClr val="accent2"/>
                </a:solidFill>
              </a:rPr>
              <a:t>𝟐𝒓/𝟏 </a:t>
            </a:r>
            <a:endParaRPr lang="en-US" sz="1200" b="1" dirty="0">
              <a:solidFill>
                <a:schemeClr val="accent2"/>
              </a:solidFill>
            </a:endParaRPr>
          </a:p>
          <a:p>
            <a:endParaRPr lang="en-US" sz="1200" b="1" dirty="0" smtClean="0"/>
          </a:p>
          <a:p>
            <a:r>
              <a:rPr lang="en-US" sz="1200" b="1" dirty="0" smtClean="0"/>
              <a:t>Rewrite </a:t>
            </a:r>
            <a:r>
              <a:rPr lang="en-US" sz="1200" b="1" dirty="0"/>
              <a:t>the equation to show a formula for the circumference of </a:t>
            </a:r>
            <a:r>
              <a:rPr lang="en-US" sz="1200" dirty="0"/>
              <a:t>𝑪𝟐</a:t>
            </a:r>
            <a:r>
              <a:rPr lang="en-US" sz="1200" b="1" dirty="0"/>
              <a:t>. </a:t>
            </a:r>
            <a:endParaRPr lang="en-US" sz="1200" dirty="0"/>
          </a:p>
          <a:p>
            <a:endParaRPr lang="en-US" sz="1200" dirty="0"/>
          </a:p>
          <a:p>
            <a:r>
              <a:rPr lang="en-US" sz="1200" b="1" dirty="0">
                <a:solidFill>
                  <a:schemeClr val="accent2"/>
                </a:solidFill>
              </a:rPr>
              <a:t>𝑪𝒊𝒓𝒄𝒖𝒎𝒇𝒆𝒓𝒆𝒏𝒄𝒆(𝑪𝟐)=𝟐𝝅𝒓 </a:t>
            </a:r>
          </a:p>
        </p:txBody>
      </p:sp>
      <p:sp>
        <p:nvSpPr>
          <p:cNvPr id="2" name="TextBox 1"/>
          <p:cNvSpPr txBox="1"/>
          <p:nvPr/>
        </p:nvSpPr>
        <p:spPr>
          <a:xfrm>
            <a:off x="8229600" y="6400800"/>
            <a:ext cx="838200" cy="369332"/>
          </a:xfrm>
          <a:prstGeom prst="rect">
            <a:avLst/>
          </a:prstGeom>
          <a:noFill/>
        </p:spPr>
        <p:txBody>
          <a:bodyPr wrap="square" rtlCol="0">
            <a:spAutoFit/>
          </a:bodyPr>
          <a:lstStyle/>
          <a:p>
            <a:r>
              <a:rPr lang="en-US" dirty="0" smtClean="0">
                <a:hlinkClick r:id="rId3" action="ppaction://hlinksldjump"/>
              </a:rPr>
              <a:t>Back</a:t>
            </a:r>
            <a:endParaRPr lang="en-US" dirty="0"/>
          </a:p>
        </p:txBody>
      </p:sp>
    </p:spTree>
    <p:extLst>
      <p:ext uri="{BB962C8B-B14F-4D97-AF65-F5344CB8AC3E}">
        <p14:creationId xmlns:p14="http://schemas.microsoft.com/office/powerpoint/2010/main" val="8659741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1275" y="901827"/>
            <a:ext cx="2752725" cy="2143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082334"/>
            <a:ext cx="1466850" cy="19626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54863" y="159004"/>
            <a:ext cx="6117337" cy="923330"/>
          </a:xfrm>
          <a:prstGeom prst="rect">
            <a:avLst/>
          </a:prstGeom>
        </p:spPr>
        <p:txBody>
          <a:bodyPr wrap="square">
            <a:spAutoFit/>
          </a:bodyPr>
          <a:lstStyle/>
          <a:p>
            <a:endParaRPr lang="en-US" dirty="0"/>
          </a:p>
          <a:p>
            <a:r>
              <a:rPr lang="en-US" dirty="0">
                <a:solidFill>
                  <a:schemeClr val="accent2"/>
                </a:solidFill>
              </a:rPr>
              <a:t>Sketch the </a:t>
            </a:r>
            <a:r>
              <a:rPr lang="en-US" dirty="0" smtClean="0">
                <a:solidFill>
                  <a:schemeClr val="accent2"/>
                </a:solidFill>
              </a:rPr>
              <a:t>figure </a:t>
            </a:r>
            <a:r>
              <a:rPr lang="en-US" dirty="0">
                <a:solidFill>
                  <a:schemeClr val="accent2"/>
                </a:solidFill>
              </a:rPr>
              <a:t>formed if the rectangular </a:t>
            </a:r>
            <a:r>
              <a:rPr lang="en-US" dirty="0" smtClean="0">
                <a:solidFill>
                  <a:schemeClr val="accent2"/>
                </a:solidFill>
              </a:rPr>
              <a:t>(triangular) region is rotated </a:t>
            </a:r>
            <a:r>
              <a:rPr lang="en-US" dirty="0">
                <a:solidFill>
                  <a:schemeClr val="accent2"/>
                </a:solidFill>
              </a:rPr>
              <a:t>around the provided axis: </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1" y="980313"/>
            <a:ext cx="1314450" cy="21438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980313"/>
            <a:ext cx="2324100" cy="20676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a:xfrm>
            <a:off x="7239000" y="6019800"/>
            <a:ext cx="622286" cy="369332"/>
          </a:xfrm>
          <a:prstGeom prst="rect">
            <a:avLst/>
          </a:prstGeom>
        </p:spPr>
        <p:txBody>
          <a:bodyPr wrap="none">
            <a:spAutoFit/>
          </a:bodyPr>
          <a:lstStyle/>
          <a:p>
            <a:r>
              <a:rPr lang="en-US" dirty="0">
                <a:hlinkClick r:id="rId6" action="ppaction://hlinksldjump"/>
              </a:rPr>
              <a:t>Back</a:t>
            </a:r>
            <a:endParaRPr lang="en-US" dirty="0"/>
          </a:p>
        </p:txBody>
      </p:sp>
      <p:sp>
        <p:nvSpPr>
          <p:cNvPr id="7" name="Rectangle 6"/>
          <p:cNvSpPr/>
          <p:nvPr/>
        </p:nvSpPr>
        <p:spPr>
          <a:xfrm>
            <a:off x="400050" y="3581400"/>
            <a:ext cx="4572000" cy="923330"/>
          </a:xfrm>
          <a:prstGeom prst="rect">
            <a:avLst/>
          </a:prstGeom>
        </p:spPr>
        <p:txBody>
          <a:bodyPr>
            <a:spAutoFit/>
          </a:bodyPr>
          <a:lstStyle/>
          <a:p>
            <a:endParaRPr lang="en-US" dirty="0"/>
          </a:p>
          <a:p>
            <a:r>
              <a:rPr lang="en-US" dirty="0">
                <a:solidFill>
                  <a:schemeClr val="accent2"/>
                </a:solidFill>
              </a:rPr>
              <a:t>Describe the shape of the cross-section of each of the following objects.</a:t>
            </a:r>
          </a:p>
        </p:txBody>
      </p:sp>
      <p:sp>
        <p:nvSpPr>
          <p:cNvPr id="8" name="Rectangle 7"/>
          <p:cNvSpPr/>
          <p:nvPr/>
        </p:nvSpPr>
        <p:spPr>
          <a:xfrm>
            <a:off x="400050" y="4504730"/>
            <a:ext cx="8058150" cy="2308324"/>
          </a:xfrm>
          <a:prstGeom prst="rect">
            <a:avLst/>
          </a:prstGeom>
        </p:spPr>
        <p:txBody>
          <a:bodyPr wrap="square">
            <a:spAutoFit/>
          </a:bodyPr>
          <a:lstStyle/>
          <a:p>
            <a:r>
              <a:rPr lang="en-US" dirty="0"/>
              <a:t>Right circular cone: </a:t>
            </a:r>
            <a:r>
              <a:rPr lang="en-US" dirty="0" smtClean="0"/>
              <a:t> </a:t>
            </a:r>
            <a:endParaRPr lang="en-US" dirty="0"/>
          </a:p>
          <a:p>
            <a:r>
              <a:rPr lang="en-US" dirty="0"/>
              <a:t>Cut by a plane through the vertex and perpendicular to the </a:t>
            </a:r>
            <a:r>
              <a:rPr lang="en-US" dirty="0" smtClean="0"/>
              <a:t>base</a:t>
            </a:r>
          </a:p>
          <a:p>
            <a:endParaRPr lang="en-US" dirty="0"/>
          </a:p>
          <a:p>
            <a:r>
              <a:rPr lang="en-US" dirty="0"/>
              <a:t>Triangular Prism </a:t>
            </a:r>
            <a:r>
              <a:rPr lang="en-US" dirty="0" smtClean="0"/>
              <a:t>:</a:t>
            </a:r>
            <a:endParaRPr lang="en-US" dirty="0"/>
          </a:p>
          <a:p>
            <a:r>
              <a:rPr lang="en-US" dirty="0"/>
              <a:t>Cut by a plane parallel to a base</a:t>
            </a:r>
          </a:p>
          <a:p>
            <a:r>
              <a:rPr lang="en-US" dirty="0" smtClean="0"/>
              <a:t>Cut </a:t>
            </a:r>
            <a:r>
              <a:rPr lang="en-US" dirty="0"/>
              <a:t>by a plane parallel to a face</a:t>
            </a:r>
          </a:p>
          <a:p>
            <a:endParaRPr lang="en-US" dirty="0"/>
          </a:p>
          <a:p>
            <a:endParaRPr lang="en-US" dirty="0"/>
          </a:p>
        </p:txBody>
      </p:sp>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7244" y="5305425"/>
            <a:ext cx="1524000" cy="1428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05600" y="4495586"/>
            <a:ext cx="752475" cy="828675"/>
          </a:xfrm>
          <a:prstGeom prst="rect">
            <a:avLst/>
          </a:prstGeom>
        </p:spPr>
      </p:pic>
    </p:spTree>
    <p:extLst>
      <p:ext uri="{BB962C8B-B14F-4D97-AF65-F5344CB8AC3E}">
        <p14:creationId xmlns:p14="http://schemas.microsoft.com/office/powerpoint/2010/main" val="7476106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34326"/>
            <a:ext cx="5817108" cy="923330"/>
          </a:xfrm>
          <a:prstGeom prst="rect">
            <a:avLst/>
          </a:prstGeom>
          <a:noFill/>
        </p:spPr>
        <p:txBody>
          <a:bodyPr wrap="square" rtlCol="0">
            <a:spAutoFit/>
          </a:bodyPr>
          <a:lstStyle/>
          <a:p>
            <a:r>
              <a:rPr lang="en-US" dirty="0" err="1" smtClean="0"/>
              <a:t>Cavalieri’s</a:t>
            </a:r>
            <a:r>
              <a:rPr lang="en-US" dirty="0" smtClean="0"/>
              <a:t> Principle:  A method for finding the volume of any solid for which cross-sections by parallel planes have equal area.</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73366"/>
            <a:ext cx="1245108" cy="93383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47785"/>
            <a:ext cx="1066800" cy="995790"/>
          </a:xfrm>
          <a:prstGeom prst="rect">
            <a:avLst/>
          </a:prstGeom>
        </p:spPr>
      </p:pic>
      <p:sp>
        <p:nvSpPr>
          <p:cNvPr id="9" name="TextBox 8"/>
          <p:cNvSpPr txBox="1"/>
          <p:nvPr/>
        </p:nvSpPr>
        <p:spPr>
          <a:xfrm>
            <a:off x="152400" y="1143000"/>
            <a:ext cx="3733800" cy="369332"/>
          </a:xfrm>
          <a:prstGeom prst="rect">
            <a:avLst/>
          </a:prstGeom>
          <a:noFill/>
        </p:spPr>
        <p:txBody>
          <a:bodyPr wrap="square" rtlCol="0">
            <a:spAutoFit/>
          </a:bodyPr>
          <a:lstStyle/>
          <a:p>
            <a:r>
              <a:rPr lang="en-US" dirty="0" smtClean="0">
                <a:solidFill>
                  <a:schemeClr val="accent2"/>
                </a:solidFill>
              </a:rPr>
              <a:t>Plane Properties Revisited</a:t>
            </a:r>
            <a:endParaRPr lang="en-US" dirty="0">
              <a:solidFill>
                <a:schemeClr val="accent2"/>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12332"/>
            <a:ext cx="4044696" cy="51932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219200"/>
            <a:ext cx="4229079" cy="5410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8661810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4012275"/>
            <a:ext cx="2064355" cy="1219200"/>
          </a:xfrm>
          <a:prstGeom prst="rect">
            <a:avLst/>
          </a:prstGeom>
        </p:spPr>
      </p:pic>
      <p:sp>
        <p:nvSpPr>
          <p:cNvPr id="5" name="TextBox 4"/>
          <p:cNvSpPr txBox="1"/>
          <p:nvPr/>
        </p:nvSpPr>
        <p:spPr>
          <a:xfrm>
            <a:off x="304800" y="228600"/>
            <a:ext cx="4648200" cy="954107"/>
          </a:xfrm>
          <a:prstGeom prst="rect">
            <a:avLst/>
          </a:prstGeom>
          <a:noFill/>
        </p:spPr>
        <p:txBody>
          <a:bodyPr wrap="square" rtlCol="0">
            <a:spAutoFit/>
          </a:bodyPr>
          <a:lstStyle/>
          <a:p>
            <a:r>
              <a:rPr lang="en-US" sz="1400" dirty="0" smtClean="0"/>
              <a:t>Using these plane properties/congruent triangles to informally prove </a:t>
            </a:r>
            <a:r>
              <a:rPr lang="en-US" sz="1400" dirty="0" err="1" smtClean="0"/>
              <a:t>Cavalieri’s</a:t>
            </a:r>
            <a:r>
              <a:rPr lang="en-US" sz="1400" dirty="0" smtClean="0"/>
              <a:t> Principle showing that for any prism, no matter what polygon the base is, the cross-sections are congruent to the base.  </a:t>
            </a:r>
            <a:endParaRPr lang="en-US" sz="1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1" y="15240"/>
            <a:ext cx="1524000" cy="16906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119253" y="3017948"/>
            <a:ext cx="6553200" cy="1015663"/>
          </a:xfrm>
          <a:prstGeom prst="rect">
            <a:avLst/>
          </a:prstGeom>
          <a:noFill/>
        </p:spPr>
        <p:txBody>
          <a:bodyPr wrap="square" rtlCol="0">
            <a:spAutoFit/>
          </a:bodyPr>
          <a:lstStyle/>
          <a:p>
            <a:r>
              <a:rPr lang="en-US" dirty="0" smtClean="0"/>
              <a:t>General Cone Cross-Section Theorem: </a:t>
            </a:r>
            <a:endParaRPr lang="en-US" dirty="0"/>
          </a:p>
          <a:p>
            <a:r>
              <a:rPr lang="en-US" sz="1400" dirty="0"/>
              <a:t>If two general </a:t>
            </a:r>
            <a:r>
              <a:rPr lang="en-US" sz="1400" dirty="0" smtClean="0"/>
              <a:t>cones have </a:t>
            </a:r>
            <a:r>
              <a:rPr lang="en-US" sz="1400" dirty="0"/>
              <a:t>the same base area and the same height, then </a:t>
            </a:r>
            <a:r>
              <a:rPr lang="en-US" sz="1400" dirty="0" smtClean="0"/>
              <a:t>cross-sections </a:t>
            </a:r>
            <a:r>
              <a:rPr lang="en-US" sz="1400" dirty="0"/>
              <a:t>for the general cones the same distance from </a:t>
            </a:r>
            <a:r>
              <a:rPr lang="en-US" sz="1400" dirty="0" smtClean="0"/>
              <a:t>the vertex </a:t>
            </a:r>
            <a:r>
              <a:rPr lang="en-US" sz="1400" dirty="0"/>
              <a:t>have the same area.</a:t>
            </a:r>
          </a:p>
          <a:p>
            <a:endParaRPr lang="en-US" sz="1400"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 y="1456134"/>
            <a:ext cx="1304925" cy="13668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ectangle 6"/>
          <p:cNvSpPr/>
          <p:nvPr/>
        </p:nvSpPr>
        <p:spPr>
          <a:xfrm>
            <a:off x="1752600" y="1524000"/>
            <a:ext cx="5936812" cy="1231106"/>
          </a:xfrm>
          <a:prstGeom prst="rect">
            <a:avLst/>
          </a:prstGeom>
        </p:spPr>
        <p:txBody>
          <a:bodyPr wrap="square">
            <a:spAutoFit/>
          </a:bodyPr>
          <a:lstStyle/>
          <a:p>
            <a:endParaRPr lang="en-US" dirty="0"/>
          </a:p>
          <a:p>
            <a:r>
              <a:rPr lang="en-US" sz="1400" dirty="0" smtClean="0"/>
              <a:t>Prove </a:t>
            </a:r>
            <a:r>
              <a:rPr lang="en-US" sz="1400" dirty="0"/>
              <a:t>that cross sections are similar to </a:t>
            </a:r>
            <a:r>
              <a:rPr lang="en-US" sz="1400" dirty="0" smtClean="0"/>
              <a:t>the base using dilations (lengths along edge of pyramid allows us to find scale factor of dilation) and SSS  similarity criteria.  The area of the similar region should be the area of the original figure times the square of the scale factor.   </a:t>
            </a:r>
            <a:endParaRPr lang="en-US" sz="1400" dirty="0"/>
          </a:p>
        </p:txBody>
      </p:sp>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1280" y="2559374"/>
            <a:ext cx="2407920" cy="14742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p:cNvSpPr txBox="1"/>
          <p:nvPr/>
        </p:nvSpPr>
        <p:spPr>
          <a:xfrm>
            <a:off x="140589" y="5126153"/>
            <a:ext cx="3124200" cy="369332"/>
          </a:xfrm>
          <a:prstGeom prst="rect">
            <a:avLst/>
          </a:prstGeom>
          <a:noFill/>
        </p:spPr>
        <p:txBody>
          <a:bodyPr wrap="square" rtlCol="0">
            <a:spAutoFit/>
          </a:bodyPr>
          <a:lstStyle/>
          <a:p>
            <a:r>
              <a:rPr lang="en-US" dirty="0" smtClean="0"/>
              <a:t>Scaling and </a:t>
            </a:r>
            <a:r>
              <a:rPr lang="en-US" dirty="0"/>
              <a:t>e</a:t>
            </a:r>
            <a:r>
              <a:rPr lang="en-US" dirty="0" smtClean="0"/>
              <a:t>ffect on  volume</a:t>
            </a:r>
            <a:endParaRPr lang="en-US" dirty="0"/>
          </a:p>
        </p:txBody>
      </p:sp>
      <p:sp>
        <p:nvSpPr>
          <p:cNvPr id="10" name="TextBox 9"/>
          <p:cNvSpPr txBox="1"/>
          <p:nvPr/>
        </p:nvSpPr>
        <p:spPr>
          <a:xfrm>
            <a:off x="2948940" y="5730181"/>
            <a:ext cx="3048000" cy="923330"/>
          </a:xfrm>
          <a:prstGeom prst="rect">
            <a:avLst/>
          </a:prstGeom>
          <a:noFill/>
        </p:spPr>
        <p:txBody>
          <a:bodyPr wrap="square" rtlCol="0">
            <a:spAutoFit/>
          </a:bodyPr>
          <a:lstStyle/>
          <a:p>
            <a:r>
              <a:rPr lang="en-US" dirty="0" smtClean="0"/>
              <a:t>Informal argument and scaling used to prove volume of pyramid V=1/3(B)(h)</a:t>
            </a:r>
            <a:endParaRPr lang="en-US" dirty="0"/>
          </a:p>
        </p:txBody>
      </p:sp>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0830" y="5562600"/>
            <a:ext cx="1362477" cy="9874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TextBox 10"/>
          <p:cNvSpPr txBox="1"/>
          <p:nvPr/>
        </p:nvSpPr>
        <p:spPr>
          <a:xfrm>
            <a:off x="6934200" y="5505736"/>
            <a:ext cx="1905000" cy="923330"/>
          </a:xfrm>
          <a:prstGeom prst="rect">
            <a:avLst/>
          </a:prstGeom>
          <a:noFill/>
        </p:spPr>
        <p:txBody>
          <a:bodyPr wrap="square" rtlCol="0">
            <a:spAutoFit/>
          </a:bodyPr>
          <a:lstStyle/>
          <a:p>
            <a:r>
              <a:rPr lang="en-US" dirty="0" err="1" smtClean="0"/>
              <a:t>Cavalieri’s</a:t>
            </a:r>
            <a:r>
              <a:rPr lang="en-US" dirty="0" smtClean="0"/>
              <a:t> to prove volume of cylinder and cone</a:t>
            </a:r>
            <a:endParaRPr lang="en-US" dirty="0"/>
          </a:p>
        </p:txBody>
      </p:sp>
      <p:sp>
        <p:nvSpPr>
          <p:cNvPr id="12" name="TextBox 11"/>
          <p:cNvSpPr txBox="1"/>
          <p:nvPr/>
        </p:nvSpPr>
        <p:spPr>
          <a:xfrm>
            <a:off x="8229600" y="6467059"/>
            <a:ext cx="728472" cy="369332"/>
          </a:xfrm>
          <a:prstGeom prst="rect">
            <a:avLst/>
          </a:prstGeom>
          <a:noFill/>
        </p:spPr>
        <p:txBody>
          <a:bodyPr wrap="square" rtlCol="0">
            <a:spAutoFit/>
          </a:bodyPr>
          <a:lstStyle/>
          <a:p>
            <a:r>
              <a:rPr lang="en-US" dirty="0" smtClean="0">
                <a:hlinkClick r:id="rId7" action="ppaction://hlinksldjump"/>
              </a:rPr>
              <a:t>Back</a:t>
            </a:r>
            <a:endParaRPr lang="en-US" dirty="0"/>
          </a:p>
        </p:txBody>
      </p:sp>
      <p:sp>
        <p:nvSpPr>
          <p:cNvPr id="13" name="Down Arrow 12"/>
          <p:cNvSpPr/>
          <p:nvPr/>
        </p:nvSpPr>
        <p:spPr>
          <a:xfrm>
            <a:off x="3505200" y="990600"/>
            <a:ext cx="152400" cy="715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4876800" y="2581164"/>
            <a:ext cx="152400" cy="715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rved Left Arrow 13"/>
          <p:cNvSpPr/>
          <p:nvPr/>
        </p:nvSpPr>
        <p:spPr>
          <a:xfrm>
            <a:off x="5867401" y="3657600"/>
            <a:ext cx="380999" cy="1066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Bent-Up Arrow 15"/>
          <p:cNvSpPr/>
          <p:nvPr/>
        </p:nvSpPr>
        <p:spPr>
          <a:xfrm rot="10800000">
            <a:off x="2092548" y="4495217"/>
            <a:ext cx="419100" cy="6096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5867401" y="6096000"/>
            <a:ext cx="805052"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23225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256" t="16303" r="22512" b="16303"/>
          <a:stretch/>
        </p:blipFill>
        <p:spPr bwMode="auto">
          <a:xfrm>
            <a:off x="-152401" y="76200"/>
            <a:ext cx="5072945" cy="57426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9054" t="18032" r="20036" b="10204"/>
          <a:stretch/>
        </p:blipFill>
        <p:spPr bwMode="auto">
          <a:xfrm>
            <a:off x="4191000" y="-6285"/>
            <a:ext cx="5106216" cy="55621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3581400" y="1066800"/>
            <a:ext cx="1088672" cy="830997"/>
          </a:xfrm>
          <a:prstGeom prst="rect">
            <a:avLst/>
          </a:prstGeom>
          <a:noFill/>
        </p:spPr>
        <p:txBody>
          <a:bodyPr wrap="square" rtlCol="0">
            <a:spAutoFit/>
          </a:bodyPr>
          <a:lstStyle/>
          <a:p>
            <a:r>
              <a:rPr lang="en-US" sz="4800" dirty="0" smtClean="0">
                <a:solidFill>
                  <a:srgbClr val="FF0000"/>
                </a:solidFill>
              </a:rPr>
              <a:t>VS</a:t>
            </a:r>
            <a:endParaRPr lang="en-US" sz="4800" dirty="0">
              <a:solidFill>
                <a:srgbClr val="FF0000"/>
              </a:solidFill>
            </a:endParaRPr>
          </a:p>
        </p:txBody>
      </p:sp>
      <p:sp>
        <p:nvSpPr>
          <p:cNvPr id="5" name="Rectangle 4"/>
          <p:cNvSpPr/>
          <p:nvPr/>
        </p:nvSpPr>
        <p:spPr>
          <a:xfrm>
            <a:off x="4191000" y="3124200"/>
            <a:ext cx="48006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162800" y="6214348"/>
            <a:ext cx="1143000" cy="369332"/>
          </a:xfrm>
          <a:prstGeom prst="rect">
            <a:avLst/>
          </a:prstGeom>
          <a:noFill/>
        </p:spPr>
        <p:txBody>
          <a:bodyPr wrap="square" rtlCol="0">
            <a:spAutoFit/>
          </a:bodyPr>
          <a:lstStyle/>
          <a:p>
            <a:r>
              <a:rPr lang="en-US" dirty="0" smtClean="0">
                <a:hlinkClick r:id="rId4" action="ppaction://hlinksldjump"/>
              </a:rPr>
              <a:t>Back</a:t>
            </a:r>
            <a:endParaRPr lang="en-US" dirty="0"/>
          </a:p>
        </p:txBody>
      </p:sp>
    </p:spTree>
    <p:extLst>
      <p:ext uri="{BB962C8B-B14F-4D97-AF65-F5344CB8AC3E}">
        <p14:creationId xmlns:p14="http://schemas.microsoft.com/office/powerpoint/2010/main" val="324778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52400"/>
            <a:ext cx="6629400" cy="923330"/>
          </a:xfrm>
          <a:prstGeom prst="rect">
            <a:avLst/>
          </a:prstGeom>
          <a:noFill/>
        </p:spPr>
        <p:txBody>
          <a:bodyPr wrap="square" rtlCol="0">
            <a:spAutoFit/>
          </a:bodyPr>
          <a:lstStyle/>
          <a:p>
            <a:pPr algn="ctr"/>
            <a:r>
              <a:rPr lang="en-US" dirty="0" smtClean="0"/>
              <a:t>How has constructing a sound answer changed with the </a:t>
            </a:r>
          </a:p>
          <a:p>
            <a:pPr algn="ctr"/>
            <a:r>
              <a:rPr lang="en-US" dirty="0" smtClean="0"/>
              <a:t>Common Core ?</a:t>
            </a:r>
          </a:p>
          <a:p>
            <a:endParaRPr lang="en-US" dirty="0"/>
          </a:p>
        </p:txBody>
      </p:sp>
      <p:sp>
        <p:nvSpPr>
          <p:cNvPr id="6" name="TextBox 5"/>
          <p:cNvSpPr txBox="1"/>
          <p:nvPr/>
        </p:nvSpPr>
        <p:spPr>
          <a:xfrm>
            <a:off x="1094078" y="2611670"/>
            <a:ext cx="1892808" cy="369332"/>
          </a:xfrm>
          <a:prstGeom prst="rect">
            <a:avLst/>
          </a:prstGeom>
          <a:noFill/>
        </p:spPr>
        <p:txBody>
          <a:bodyPr wrap="square" rtlCol="0">
            <a:spAutoFit/>
          </a:bodyPr>
          <a:lstStyle/>
          <a:p>
            <a:r>
              <a:rPr lang="en-US" dirty="0" smtClean="0"/>
              <a:t>Explain/Justify</a:t>
            </a:r>
            <a:endParaRPr lang="en-US" dirty="0"/>
          </a:p>
        </p:txBody>
      </p:sp>
      <p:sp>
        <p:nvSpPr>
          <p:cNvPr id="7" name="TextBox 6"/>
          <p:cNvSpPr txBox="1"/>
          <p:nvPr/>
        </p:nvSpPr>
        <p:spPr>
          <a:xfrm>
            <a:off x="5468874" y="2620554"/>
            <a:ext cx="2625852" cy="369332"/>
          </a:xfrm>
          <a:prstGeom prst="rect">
            <a:avLst/>
          </a:prstGeom>
          <a:noFill/>
        </p:spPr>
        <p:txBody>
          <a:bodyPr wrap="square" rtlCol="0">
            <a:spAutoFit/>
          </a:bodyPr>
          <a:lstStyle/>
          <a:p>
            <a:r>
              <a:rPr lang="en-US" dirty="0" smtClean="0"/>
              <a:t>Describe how/why . . .</a:t>
            </a:r>
            <a:endParaRPr lang="en-US" dirty="0"/>
          </a:p>
        </p:txBody>
      </p:sp>
      <p:sp>
        <p:nvSpPr>
          <p:cNvPr id="9" name="TextBox 8"/>
          <p:cNvSpPr txBox="1"/>
          <p:nvPr/>
        </p:nvSpPr>
        <p:spPr>
          <a:xfrm>
            <a:off x="-61114" y="1379445"/>
            <a:ext cx="6096000" cy="923330"/>
          </a:xfrm>
          <a:prstGeom prst="rect">
            <a:avLst/>
          </a:prstGeom>
          <a:noFill/>
        </p:spPr>
        <p:txBody>
          <a:bodyPr wrap="square" rtlCol="0">
            <a:spAutoFit/>
          </a:bodyPr>
          <a:lstStyle/>
          <a:p>
            <a:pPr algn="ctr"/>
            <a:r>
              <a:rPr lang="en-US" dirty="0" smtClean="0">
                <a:solidFill>
                  <a:schemeClr val="accent2"/>
                </a:solidFill>
              </a:rPr>
              <a:t>Mathematical Practice #3</a:t>
            </a:r>
          </a:p>
          <a:p>
            <a:pPr algn="ctr"/>
            <a:r>
              <a:rPr lang="en-US" dirty="0" smtClean="0">
                <a:solidFill>
                  <a:schemeClr val="accent2"/>
                </a:solidFill>
              </a:rPr>
              <a:t> Construct viable arguments and critique the reasoning of others. </a:t>
            </a:r>
            <a:endParaRPr lang="en-US" dirty="0">
              <a:solidFill>
                <a:schemeClr val="accent2"/>
              </a:solidFill>
            </a:endParaRPr>
          </a:p>
        </p:txBody>
      </p:sp>
      <p:sp>
        <p:nvSpPr>
          <p:cNvPr id="11" name="TextBox 10"/>
          <p:cNvSpPr txBox="1"/>
          <p:nvPr/>
        </p:nvSpPr>
        <p:spPr>
          <a:xfrm>
            <a:off x="6960108" y="152400"/>
            <a:ext cx="1371600" cy="381000"/>
          </a:xfrm>
          <a:prstGeom prst="rect">
            <a:avLst/>
          </a:prstGeom>
          <a:noFill/>
        </p:spPr>
        <p:txBody>
          <a:bodyPr wrap="square" rtlCol="0">
            <a:spAutoFit/>
          </a:bodyPr>
          <a:lstStyle/>
          <a:p>
            <a:r>
              <a:rPr lang="en-US" dirty="0" smtClean="0">
                <a:solidFill>
                  <a:schemeClr val="accent2"/>
                </a:solidFill>
              </a:rPr>
              <a:t>Rigor</a:t>
            </a:r>
            <a:endParaRPr lang="en-US" dirty="0">
              <a:solidFill>
                <a:schemeClr val="accent2"/>
              </a:solidFill>
            </a:endParaRPr>
          </a:p>
        </p:txBody>
      </p:sp>
      <p:sp>
        <p:nvSpPr>
          <p:cNvPr id="12" name="TextBox 11"/>
          <p:cNvSpPr txBox="1"/>
          <p:nvPr/>
        </p:nvSpPr>
        <p:spPr>
          <a:xfrm>
            <a:off x="745082" y="2989886"/>
            <a:ext cx="2438400" cy="584775"/>
          </a:xfrm>
          <a:prstGeom prst="rect">
            <a:avLst/>
          </a:prstGeom>
          <a:noFill/>
        </p:spPr>
        <p:txBody>
          <a:bodyPr wrap="square" rtlCol="0">
            <a:spAutoFit/>
          </a:bodyPr>
          <a:lstStyle/>
          <a:p>
            <a:pPr algn="ctr"/>
            <a:r>
              <a:rPr lang="en-US" sz="1600" dirty="0" smtClean="0"/>
              <a:t>Make clear and/or offer reason.</a:t>
            </a:r>
            <a:endParaRPr lang="en-US" sz="1600" dirty="0"/>
          </a:p>
        </p:txBody>
      </p:sp>
      <p:sp>
        <p:nvSpPr>
          <p:cNvPr id="13" name="TextBox 12"/>
          <p:cNvSpPr txBox="1"/>
          <p:nvPr/>
        </p:nvSpPr>
        <p:spPr>
          <a:xfrm>
            <a:off x="5364371" y="2989886"/>
            <a:ext cx="2171700" cy="861774"/>
          </a:xfrm>
          <a:prstGeom prst="rect">
            <a:avLst/>
          </a:prstGeom>
          <a:noFill/>
        </p:spPr>
        <p:txBody>
          <a:bodyPr wrap="square" rtlCol="0">
            <a:spAutoFit/>
          </a:bodyPr>
          <a:lstStyle/>
          <a:p>
            <a:pPr algn="ctr"/>
            <a:r>
              <a:rPr lang="en-US" sz="1600" dirty="0" smtClean="0"/>
              <a:t>Convey an idea, qualities or background information</a:t>
            </a:r>
            <a:r>
              <a:rPr lang="en-US" dirty="0" smtClean="0"/>
              <a:t>.</a:t>
            </a:r>
            <a:endParaRPr lang="en-US" dirty="0"/>
          </a:p>
        </p:txBody>
      </p:sp>
      <p:sp>
        <p:nvSpPr>
          <p:cNvPr id="14" name="TextBox 13"/>
          <p:cNvSpPr txBox="1"/>
          <p:nvPr/>
        </p:nvSpPr>
        <p:spPr>
          <a:xfrm>
            <a:off x="734196" y="3888938"/>
            <a:ext cx="2590800"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Students will provide/use solid mathematical arguments and language.</a:t>
            </a:r>
          </a:p>
          <a:p>
            <a:pPr marL="285750" indent="-285750">
              <a:buFont typeface="Arial" panose="020B0604020202020204" pitchFamily="34" charset="0"/>
              <a:buChar char="•"/>
            </a:pPr>
            <a:r>
              <a:rPr lang="en-US" dirty="0" smtClean="0"/>
              <a:t>Written paragraph.</a:t>
            </a:r>
          </a:p>
          <a:p>
            <a:pPr marL="285750" indent="-285750">
              <a:buFont typeface="Arial" panose="020B0604020202020204" pitchFamily="34" charset="0"/>
              <a:buChar char="•"/>
            </a:pPr>
            <a:r>
              <a:rPr lang="en-US" dirty="0" smtClean="0"/>
              <a:t>Measurement using appropriate tools.</a:t>
            </a:r>
          </a:p>
          <a:p>
            <a:pPr marL="285750" indent="-285750">
              <a:buFont typeface="Arial" panose="020B0604020202020204" pitchFamily="34" charset="0"/>
              <a:buChar char="•"/>
            </a:pPr>
            <a:r>
              <a:rPr lang="en-US" dirty="0" smtClean="0"/>
              <a:t>Written proof.</a:t>
            </a:r>
            <a:endParaRPr lang="en-US" dirty="0"/>
          </a:p>
        </p:txBody>
      </p:sp>
      <p:sp>
        <p:nvSpPr>
          <p:cNvPr id="15" name="TextBox 14"/>
          <p:cNvSpPr txBox="1"/>
          <p:nvPr/>
        </p:nvSpPr>
        <p:spPr>
          <a:xfrm>
            <a:off x="6096000" y="762000"/>
            <a:ext cx="1371600" cy="369332"/>
          </a:xfrm>
          <a:prstGeom prst="rect">
            <a:avLst/>
          </a:prstGeom>
          <a:noFill/>
        </p:spPr>
        <p:txBody>
          <a:bodyPr wrap="square" rtlCol="0">
            <a:spAutoFit/>
          </a:bodyPr>
          <a:lstStyle/>
          <a:p>
            <a:r>
              <a:rPr lang="en-US" dirty="0" smtClean="0">
                <a:solidFill>
                  <a:schemeClr val="accent2"/>
                </a:solidFill>
              </a:rPr>
              <a:t>Procedural</a:t>
            </a:r>
            <a:endParaRPr lang="en-US" dirty="0">
              <a:solidFill>
                <a:schemeClr val="accent2"/>
              </a:solidFill>
            </a:endParaRPr>
          </a:p>
        </p:txBody>
      </p:sp>
      <p:sp>
        <p:nvSpPr>
          <p:cNvPr id="16" name="TextBox 15"/>
          <p:cNvSpPr txBox="1"/>
          <p:nvPr/>
        </p:nvSpPr>
        <p:spPr>
          <a:xfrm>
            <a:off x="7467600" y="756059"/>
            <a:ext cx="1600200" cy="369332"/>
          </a:xfrm>
          <a:prstGeom prst="rect">
            <a:avLst/>
          </a:prstGeom>
          <a:noFill/>
        </p:spPr>
        <p:txBody>
          <a:bodyPr wrap="square" rtlCol="0">
            <a:spAutoFit/>
          </a:bodyPr>
          <a:lstStyle/>
          <a:p>
            <a:r>
              <a:rPr lang="en-US" dirty="0" smtClean="0">
                <a:solidFill>
                  <a:schemeClr val="accent2"/>
                </a:solidFill>
              </a:rPr>
              <a:t>Conceptual</a:t>
            </a:r>
            <a:endParaRPr lang="en-US" dirty="0">
              <a:solidFill>
                <a:schemeClr val="accent2"/>
              </a:solidFill>
            </a:endParaRPr>
          </a:p>
        </p:txBody>
      </p:sp>
      <p:cxnSp>
        <p:nvCxnSpPr>
          <p:cNvPr id="18" name="Straight Arrow Connector 17"/>
          <p:cNvCxnSpPr/>
          <p:nvPr/>
        </p:nvCxnSpPr>
        <p:spPr>
          <a:xfrm flipH="1">
            <a:off x="6934200" y="533400"/>
            <a:ext cx="228600" cy="2653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440168" y="504482"/>
            <a:ext cx="304800" cy="323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506686" y="5181600"/>
            <a:ext cx="4365298"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Rigid Motion</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7" name="TextBox 26"/>
          <p:cNvSpPr txBox="1"/>
          <p:nvPr/>
        </p:nvSpPr>
        <p:spPr>
          <a:xfrm>
            <a:off x="6068849" y="1157266"/>
            <a:ext cx="1219200" cy="830997"/>
          </a:xfrm>
          <a:prstGeom prst="rect">
            <a:avLst/>
          </a:prstGeom>
          <a:noFill/>
        </p:spPr>
        <p:txBody>
          <a:bodyPr wrap="square" rtlCol="0">
            <a:spAutoFit/>
          </a:bodyPr>
          <a:lstStyle/>
          <a:p>
            <a:pPr algn="ctr"/>
            <a:r>
              <a:rPr lang="en-US" sz="1600" dirty="0" smtClean="0"/>
              <a:t>Compute</a:t>
            </a:r>
          </a:p>
          <a:p>
            <a:pPr algn="ctr"/>
            <a:r>
              <a:rPr lang="en-US" sz="1600" dirty="0" smtClean="0"/>
              <a:t>Solve</a:t>
            </a:r>
          </a:p>
          <a:p>
            <a:pPr algn="ctr"/>
            <a:r>
              <a:rPr lang="en-US" sz="1600" dirty="0" smtClean="0"/>
              <a:t>Identify</a:t>
            </a:r>
            <a:endParaRPr lang="en-US" sz="1600" dirty="0"/>
          </a:p>
        </p:txBody>
      </p:sp>
      <p:sp>
        <p:nvSpPr>
          <p:cNvPr id="28" name="Oval 27"/>
          <p:cNvSpPr/>
          <p:nvPr/>
        </p:nvSpPr>
        <p:spPr>
          <a:xfrm>
            <a:off x="7265887" y="548448"/>
            <a:ext cx="1666167" cy="8309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ooter Placeholder 2"/>
          <p:cNvSpPr txBox="1">
            <a:spLocks/>
          </p:cNvSpPr>
          <p:nvPr/>
        </p:nvSpPr>
        <p:spPr bwMode="auto">
          <a:xfrm>
            <a:off x="0" y="6553200"/>
            <a:ext cx="9144000" cy="304800"/>
          </a:xfrm>
          <a:prstGeom prst="rect">
            <a:avLst/>
          </a:prstGeom>
          <a:solidFill>
            <a:srgbClr val="3D7FA9"/>
          </a:solidFill>
          <a:ln w="9525">
            <a:noFill/>
            <a:miter lim="800000"/>
            <a:headEnd/>
            <a:tailEnd/>
          </a:ln>
          <a:effectLst/>
        </p:spPr>
        <p:txBody>
          <a:bodyPr/>
          <a:lstStyle/>
          <a:p>
            <a:pPr algn="ctr">
              <a:defRPr/>
            </a:pPr>
            <a:r>
              <a:rPr lang="en-US" sz="1400" dirty="0">
                <a:solidFill>
                  <a:schemeClr val="bg1"/>
                </a:solidFill>
                <a:latin typeface="+mj-lt"/>
              </a:rPr>
              <a:t>EngageNY.org</a:t>
            </a:r>
          </a:p>
        </p:txBody>
      </p:sp>
    </p:spTree>
    <p:extLst>
      <p:ext uri="{BB962C8B-B14F-4D97-AF65-F5344CB8AC3E}">
        <p14:creationId xmlns:p14="http://schemas.microsoft.com/office/powerpoint/2010/main" val="195510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xit" presetSubtype="32" fill="hold" grpId="0" nodeType="clickEffect">
                                  <p:stCondLst>
                                    <p:cond delay="0"/>
                                  </p:stCondLst>
                                  <p:childTnLst>
                                    <p:anim calcmode="lin" valueType="num">
                                      <p:cBhvr>
                                        <p:cTn id="57" dur="500"/>
                                        <p:tgtEl>
                                          <p:spTgt spid="26"/>
                                        </p:tgtEl>
                                        <p:attrNameLst>
                                          <p:attrName>ppt_w</p:attrName>
                                        </p:attrNameLst>
                                      </p:cBhvr>
                                      <p:tavLst>
                                        <p:tav tm="0">
                                          <p:val>
                                            <p:strVal val="ppt_w"/>
                                          </p:val>
                                        </p:tav>
                                        <p:tav tm="100000">
                                          <p:val>
                                            <p:fltVal val="0"/>
                                          </p:val>
                                        </p:tav>
                                      </p:tavLst>
                                    </p:anim>
                                    <p:anim calcmode="lin" valueType="num">
                                      <p:cBhvr>
                                        <p:cTn id="58" dur="500"/>
                                        <p:tgtEl>
                                          <p:spTgt spid="26"/>
                                        </p:tgtEl>
                                        <p:attrNameLst>
                                          <p:attrName>ppt_h</p:attrName>
                                        </p:attrNameLst>
                                      </p:cBhvr>
                                      <p:tavLst>
                                        <p:tav tm="0">
                                          <p:val>
                                            <p:strVal val="ppt_h"/>
                                          </p:val>
                                        </p:tav>
                                        <p:tav tm="100000">
                                          <p:val>
                                            <p:fltVal val="0"/>
                                          </p:val>
                                        </p:tav>
                                      </p:tavLst>
                                    </p:anim>
                                    <p:animEffect transition="out" filter="fade">
                                      <p:cBhvr>
                                        <p:cTn id="59" dur="500"/>
                                        <p:tgtEl>
                                          <p:spTgt spid="26"/>
                                        </p:tgtEl>
                                      </p:cBhvr>
                                    </p:animEffect>
                                    <p:set>
                                      <p:cBhvr>
                                        <p:cTn id="60"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2" grpId="0"/>
      <p:bldP spid="13" grpId="0"/>
      <p:bldP spid="14" grpId="0"/>
      <p:bldP spid="15" grpId="0"/>
      <p:bldP spid="16" grpId="0"/>
      <p:bldP spid="26" grpId="0"/>
      <p:bldP spid="27" grpId="0"/>
      <p:bldP spid="2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838" t="20834" r="14673" b="7193"/>
          <a:stretch/>
        </p:blipFill>
        <p:spPr bwMode="auto">
          <a:xfrm>
            <a:off x="-838200" y="21771"/>
            <a:ext cx="8686800" cy="6675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895" t="20103" r="-13432" b="-10824"/>
          <a:stretch/>
        </p:blipFill>
        <p:spPr bwMode="auto">
          <a:xfrm>
            <a:off x="4648200" y="152400"/>
            <a:ext cx="5410200" cy="38394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8229600" y="6019800"/>
            <a:ext cx="914400" cy="369332"/>
          </a:xfrm>
          <a:prstGeom prst="rect">
            <a:avLst/>
          </a:prstGeom>
          <a:noFill/>
        </p:spPr>
        <p:txBody>
          <a:bodyPr wrap="square" rtlCol="0">
            <a:spAutoFit/>
          </a:bodyPr>
          <a:lstStyle/>
          <a:p>
            <a:r>
              <a:rPr lang="en-US" dirty="0" smtClean="0">
                <a:hlinkClick r:id="rId4" action="ppaction://hlinksldjump"/>
              </a:rPr>
              <a:t>Back</a:t>
            </a:r>
            <a:endParaRPr lang="en-US" dirty="0"/>
          </a:p>
        </p:txBody>
      </p:sp>
    </p:spTree>
    <p:extLst>
      <p:ext uri="{BB962C8B-B14F-4D97-AF65-F5344CB8AC3E}">
        <p14:creationId xmlns:p14="http://schemas.microsoft.com/office/powerpoint/2010/main" val="15147554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445" t="20798" r="-5468" b="20798"/>
          <a:stretch/>
        </p:blipFill>
        <p:spPr bwMode="auto">
          <a:xfrm>
            <a:off x="-609600" y="152400"/>
            <a:ext cx="12573000" cy="82611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8382000" y="7543800"/>
            <a:ext cx="1143000" cy="369332"/>
          </a:xfrm>
          <a:prstGeom prst="rect">
            <a:avLst/>
          </a:prstGeom>
          <a:noFill/>
        </p:spPr>
        <p:txBody>
          <a:bodyPr wrap="square" rtlCol="0">
            <a:spAutoFit/>
          </a:bodyPr>
          <a:lstStyle/>
          <a:p>
            <a:r>
              <a:rPr lang="en-US" dirty="0" smtClean="0">
                <a:hlinkClick r:id="rId3" action="ppaction://hlinksldjump"/>
              </a:rPr>
              <a:t>BACK</a:t>
            </a:r>
            <a:endParaRPr lang="en-US" dirty="0"/>
          </a:p>
        </p:txBody>
      </p:sp>
      <p:sp>
        <p:nvSpPr>
          <p:cNvPr id="5" name="TextBox 4"/>
          <p:cNvSpPr txBox="1"/>
          <p:nvPr/>
        </p:nvSpPr>
        <p:spPr>
          <a:xfrm>
            <a:off x="6934200" y="6629400"/>
            <a:ext cx="1752600" cy="369332"/>
          </a:xfrm>
          <a:prstGeom prst="rect">
            <a:avLst/>
          </a:prstGeom>
          <a:noFill/>
        </p:spPr>
        <p:txBody>
          <a:bodyPr wrap="square" rtlCol="0">
            <a:spAutoFit/>
          </a:bodyPr>
          <a:lstStyle/>
          <a:p>
            <a:r>
              <a:rPr lang="en-US" dirty="0" smtClean="0">
                <a:hlinkClick r:id="rId3" action="ppaction://hlinksldjump"/>
              </a:rPr>
              <a:t>BACK</a:t>
            </a:r>
            <a:endParaRPr lang="en-US" dirty="0"/>
          </a:p>
        </p:txBody>
      </p:sp>
    </p:spTree>
    <p:extLst>
      <p:ext uri="{BB962C8B-B14F-4D97-AF65-F5344CB8AC3E}">
        <p14:creationId xmlns:p14="http://schemas.microsoft.com/office/powerpoint/2010/main" val="10969433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533400"/>
            <a:ext cx="8229600" cy="4216539"/>
          </a:xfrm>
          <a:prstGeom prst="rect">
            <a:avLst/>
          </a:prstGeom>
        </p:spPr>
        <p:txBody>
          <a:bodyPr wrap="square">
            <a:spAutoFit/>
          </a:bodyPr>
          <a:lstStyle/>
          <a:p>
            <a:r>
              <a:rPr lang="en-US" sz="1400" b="1" dirty="0"/>
              <a:t>Common Core Institute with Sponsored Common Core Institute Fellowship</a:t>
            </a:r>
            <a:endParaRPr lang="en-US" sz="1400" dirty="0"/>
          </a:p>
          <a:p>
            <a:r>
              <a:rPr lang="en-US" sz="1400" dirty="0"/>
              <a:t>The primary purpose of this request for proposals (RFP) is to grant school districts, Board of Cooperative Education Services (BOCES), and charter schools, from across the state, resources to allow the organization to serve as a Common Core Institute (CCI) and sponsor selected educators as Common Core Institute Fellows to support professional development and capacity-building, specifically through the </a:t>
            </a:r>
            <a:r>
              <a:rPr lang="en-US" sz="1400" b="1" dirty="0"/>
              <a:t>enhancement of the optional and supplemental curricular modules currently posted on </a:t>
            </a:r>
            <a:r>
              <a:rPr lang="en-US" sz="1400" b="1" u="sng" dirty="0">
                <a:hlinkClick r:id="rId2"/>
              </a:rPr>
              <a:t>EngageNY.org</a:t>
            </a:r>
            <a:r>
              <a:rPr lang="en-US" sz="1400" dirty="0" smtClean="0"/>
              <a:t>.</a:t>
            </a:r>
          </a:p>
          <a:p>
            <a:endParaRPr lang="en-US" sz="1400" dirty="0"/>
          </a:p>
          <a:p>
            <a:r>
              <a:rPr lang="en-US" sz="1400" dirty="0"/>
              <a:t>Each eligible application must nominate one full-time educator or two part-time educators (each 50 percent of an FTE) for one of the grade levels in Grades K-12 Mathematics or Grades 3-12 ELA, or one full-time or two part-time ELL educators for two grades in an ELA grade band (3-4, 5-6, 7-8, 9-10, 11-12). </a:t>
            </a:r>
          </a:p>
          <a:p>
            <a:r>
              <a:rPr lang="en-US" sz="1400" dirty="0"/>
              <a:t> </a:t>
            </a:r>
          </a:p>
          <a:p>
            <a:r>
              <a:rPr lang="en-US" sz="1400" dirty="0"/>
              <a:t>Applications must be received by:</a:t>
            </a:r>
            <a:r>
              <a:rPr lang="en-US" sz="1400" b="1" dirty="0"/>
              <a:t> October 7, 2014</a:t>
            </a:r>
          </a:p>
          <a:p>
            <a:r>
              <a:rPr lang="en-US" sz="1400" dirty="0"/>
              <a:t>Anticipated Preliminary Award Notification: December 2014</a:t>
            </a:r>
          </a:p>
          <a:p>
            <a:r>
              <a:rPr lang="en-US" sz="1400" dirty="0"/>
              <a:t>Anticipated Project Period: </a:t>
            </a:r>
            <a:r>
              <a:rPr lang="en-US" sz="1400" b="1" dirty="0"/>
              <a:t>January 2015 - June 30, 2015</a:t>
            </a:r>
          </a:p>
          <a:p>
            <a:r>
              <a:rPr lang="en-US" dirty="0"/>
              <a:t> </a:t>
            </a:r>
            <a:br>
              <a:rPr lang="en-US" dirty="0"/>
            </a:br>
            <a:r>
              <a:rPr lang="en-US" sz="1400" u="sng" dirty="0">
                <a:hlinkClick r:id="rId3"/>
              </a:rPr>
              <a:t>CCINSTITUTE@mail.nysed.gov</a:t>
            </a:r>
            <a:endParaRPr lang="en-US" sz="1400" dirty="0"/>
          </a:p>
          <a:p>
            <a:r>
              <a:rPr lang="en-US" sz="1400" u="sng" dirty="0" smtClean="0">
                <a:hlinkClick r:id="rId4"/>
              </a:rPr>
              <a:t>http</a:t>
            </a:r>
            <a:r>
              <a:rPr lang="en-US" sz="1400" u="sng" dirty="0">
                <a:hlinkClick r:id="rId4"/>
              </a:rPr>
              <a:t>://usny.nysed.gov/rttt/rfp/sa-18/home.html</a:t>
            </a:r>
            <a:endParaRPr lang="en-US" sz="1400" dirty="0"/>
          </a:p>
          <a:p>
            <a:r>
              <a:rPr lang="en-US" dirty="0"/>
              <a:t> </a:t>
            </a:r>
          </a:p>
        </p:txBody>
      </p:sp>
      <p:sp>
        <p:nvSpPr>
          <p:cNvPr id="5" name="TextBox 4"/>
          <p:cNvSpPr txBox="1"/>
          <p:nvPr/>
        </p:nvSpPr>
        <p:spPr>
          <a:xfrm>
            <a:off x="381000" y="5257800"/>
            <a:ext cx="1219200" cy="369332"/>
          </a:xfrm>
          <a:prstGeom prst="rect">
            <a:avLst/>
          </a:prstGeom>
          <a:noFill/>
        </p:spPr>
        <p:txBody>
          <a:bodyPr wrap="square" rtlCol="0">
            <a:spAutoFit/>
          </a:bodyPr>
          <a:lstStyle/>
          <a:p>
            <a:r>
              <a:rPr lang="en-US" dirty="0" smtClean="0">
                <a:hlinkClick r:id="rId5" action="ppaction://hlinksldjump"/>
              </a:rPr>
              <a:t>BACK</a:t>
            </a:r>
            <a:endParaRPr lang="en-US" dirty="0"/>
          </a:p>
        </p:txBody>
      </p:sp>
      <p:sp>
        <p:nvSpPr>
          <p:cNvPr id="2" name="Rectangle 1"/>
          <p:cNvSpPr/>
          <p:nvPr/>
        </p:nvSpPr>
        <p:spPr>
          <a:xfrm>
            <a:off x="4876800" y="2743200"/>
            <a:ext cx="4191000" cy="4524315"/>
          </a:xfrm>
          <a:prstGeom prst="rect">
            <a:avLst/>
          </a:prstGeom>
        </p:spPr>
        <p:txBody>
          <a:bodyPr wrap="square">
            <a:spAutoFit/>
          </a:bodyPr>
          <a:lstStyle/>
          <a:p>
            <a:endParaRPr lang="en-US" dirty="0"/>
          </a:p>
          <a:p>
            <a:endParaRPr lang="en-US" dirty="0"/>
          </a:p>
          <a:p>
            <a:pPr marL="285750" indent="-285750">
              <a:buFont typeface="Arial" panose="020B0604020202020204" pitchFamily="34" charset="0"/>
              <a:buChar char="•"/>
            </a:pPr>
            <a:r>
              <a:rPr lang="en-US" b="1" dirty="0"/>
              <a:t>more precise and comprehensive scaffolds and supports for ELLs and SWDs </a:t>
            </a:r>
            <a:endParaRPr lang="en-US" dirty="0"/>
          </a:p>
          <a:p>
            <a:pPr marL="285750" indent="-285750">
              <a:buFont typeface="Arial" panose="020B0604020202020204" pitchFamily="34" charset="0"/>
              <a:buChar char="•"/>
            </a:pPr>
            <a:r>
              <a:rPr lang="en-US" b="1" dirty="0" smtClean="0"/>
              <a:t>more </a:t>
            </a:r>
            <a:r>
              <a:rPr lang="en-US" b="1" dirty="0"/>
              <a:t>effective formatting and usability </a:t>
            </a:r>
            <a:endParaRPr lang="en-US" dirty="0"/>
          </a:p>
          <a:p>
            <a:pPr marL="285750" indent="-285750">
              <a:buFont typeface="Arial" panose="020B0604020202020204" pitchFamily="34" charset="0"/>
              <a:buChar char="•"/>
            </a:pPr>
            <a:r>
              <a:rPr lang="en-US" b="1" dirty="0" smtClean="0"/>
              <a:t>modular </a:t>
            </a:r>
            <a:r>
              <a:rPr lang="en-US" b="1" dirty="0"/>
              <a:t>organization to support local pacing decisions </a:t>
            </a:r>
            <a:endParaRPr lang="en-US" dirty="0"/>
          </a:p>
          <a:p>
            <a:pPr marL="285750" indent="-285750">
              <a:buFont typeface="Arial" panose="020B0604020202020204" pitchFamily="34" charset="0"/>
              <a:buChar char="•"/>
            </a:pPr>
            <a:r>
              <a:rPr lang="en-US" b="1" dirty="0" smtClean="0"/>
              <a:t>bridging </a:t>
            </a:r>
            <a:r>
              <a:rPr lang="en-US" b="1" dirty="0"/>
              <a:t>supports for students who require remedial reinforcement </a:t>
            </a:r>
            <a:endParaRPr lang="en-US" b="1" dirty="0" smtClean="0"/>
          </a:p>
          <a:p>
            <a:pPr marL="285750" indent="-285750">
              <a:buFont typeface="Arial" panose="020B0604020202020204" pitchFamily="34" charset="0"/>
              <a:buChar char="•"/>
            </a:pPr>
            <a:r>
              <a:rPr lang="en-US" b="1" dirty="0" smtClean="0"/>
              <a:t>Additional performance tasks and DDI supports</a:t>
            </a:r>
          </a:p>
          <a:p>
            <a:endParaRPr lang="en-US" dirty="0"/>
          </a:p>
          <a:p>
            <a:endParaRPr lang="en-US" dirty="0"/>
          </a:p>
          <a:p>
            <a:endParaRPr lang="en-US" dirty="0"/>
          </a:p>
          <a:p>
            <a:endParaRPr lang="en-US" dirty="0"/>
          </a:p>
        </p:txBody>
      </p:sp>
      <p:sp>
        <p:nvSpPr>
          <p:cNvPr id="6" name="Footer Placeholder 2"/>
          <p:cNvSpPr txBox="1">
            <a:spLocks/>
          </p:cNvSpPr>
          <p:nvPr/>
        </p:nvSpPr>
        <p:spPr bwMode="auto">
          <a:xfrm>
            <a:off x="0" y="6553200"/>
            <a:ext cx="9144000" cy="304800"/>
          </a:xfrm>
          <a:prstGeom prst="rect">
            <a:avLst/>
          </a:prstGeom>
          <a:solidFill>
            <a:srgbClr val="3D7FA9"/>
          </a:solidFill>
          <a:ln w="9525">
            <a:noFill/>
            <a:miter lim="800000"/>
            <a:headEnd/>
            <a:tailEnd/>
          </a:ln>
          <a:effectLst/>
        </p:spPr>
        <p:txBody>
          <a:bodyPr/>
          <a:lstStyle/>
          <a:p>
            <a:pPr algn="ctr">
              <a:defRPr/>
            </a:pPr>
            <a:r>
              <a:rPr lang="en-US" sz="1400" dirty="0">
                <a:solidFill>
                  <a:schemeClr val="bg1"/>
                </a:solidFill>
                <a:latin typeface="+mj-lt"/>
              </a:rPr>
              <a:t>EngageNY.org</a:t>
            </a:r>
          </a:p>
        </p:txBody>
      </p:sp>
    </p:spTree>
    <p:extLst>
      <p:ext uri="{BB962C8B-B14F-4D97-AF65-F5344CB8AC3E}">
        <p14:creationId xmlns:p14="http://schemas.microsoft.com/office/powerpoint/2010/main" val="42879157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48" t="9997" r="27128" b="8058"/>
          <a:stretch/>
        </p:blipFill>
        <p:spPr bwMode="auto">
          <a:xfrm>
            <a:off x="150223" y="838200"/>
            <a:ext cx="4480560" cy="53949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148" t="9538" r="25602" b="-6148"/>
          <a:stretch/>
        </p:blipFill>
        <p:spPr bwMode="auto">
          <a:xfrm>
            <a:off x="4724400" y="838200"/>
            <a:ext cx="3931920" cy="5486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7239000" y="6139934"/>
            <a:ext cx="682495" cy="369332"/>
          </a:xfrm>
          <a:prstGeom prst="rect">
            <a:avLst/>
          </a:prstGeom>
        </p:spPr>
        <p:txBody>
          <a:bodyPr wrap="none">
            <a:spAutoFit/>
          </a:bodyPr>
          <a:lstStyle/>
          <a:p>
            <a:r>
              <a:rPr lang="en-US" dirty="0">
                <a:hlinkClick r:id="rId4" action="ppaction://hlinksldjump"/>
              </a:rPr>
              <a:t>BACK</a:t>
            </a:r>
            <a:endParaRPr lang="en-US" dirty="0"/>
          </a:p>
        </p:txBody>
      </p:sp>
      <p:sp>
        <p:nvSpPr>
          <p:cNvPr id="5" name="Footer Placeholder 2"/>
          <p:cNvSpPr txBox="1">
            <a:spLocks/>
          </p:cNvSpPr>
          <p:nvPr/>
        </p:nvSpPr>
        <p:spPr bwMode="auto">
          <a:xfrm>
            <a:off x="0" y="6553200"/>
            <a:ext cx="9144000" cy="304800"/>
          </a:xfrm>
          <a:prstGeom prst="rect">
            <a:avLst/>
          </a:prstGeom>
          <a:solidFill>
            <a:srgbClr val="3D7FA9"/>
          </a:solidFill>
          <a:ln w="9525">
            <a:noFill/>
            <a:miter lim="800000"/>
            <a:headEnd/>
            <a:tailEnd/>
          </a:ln>
          <a:effectLst/>
        </p:spPr>
        <p:txBody>
          <a:bodyPr/>
          <a:lstStyle/>
          <a:p>
            <a:pPr algn="ctr">
              <a:defRPr/>
            </a:pPr>
            <a:r>
              <a:rPr lang="en-US" sz="1400" dirty="0">
                <a:solidFill>
                  <a:schemeClr val="bg1"/>
                </a:solidFill>
                <a:latin typeface="+mj-lt"/>
              </a:rPr>
              <a:t>EngageNY.org</a:t>
            </a:r>
          </a:p>
        </p:txBody>
      </p:sp>
    </p:spTree>
    <p:extLst>
      <p:ext uri="{BB962C8B-B14F-4D97-AF65-F5344CB8AC3E}">
        <p14:creationId xmlns:p14="http://schemas.microsoft.com/office/powerpoint/2010/main" val="32932193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76200"/>
            <a:ext cx="4343400" cy="41026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016042"/>
            <a:ext cx="4047664" cy="32685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294588" y="4280654"/>
            <a:ext cx="4343400" cy="1661993"/>
          </a:xfrm>
          <a:prstGeom prst="rect">
            <a:avLst/>
          </a:prstGeom>
        </p:spPr>
        <p:txBody>
          <a:bodyPr wrap="square">
            <a:spAutoFit/>
          </a:bodyPr>
          <a:lstStyle/>
          <a:p>
            <a:r>
              <a:rPr lang="en-US" sz="1200" dirty="0" smtClean="0"/>
              <a:t>On </a:t>
            </a:r>
            <a:r>
              <a:rPr lang="en-US" sz="1200" dirty="0" err="1" smtClean="0">
                <a:solidFill>
                  <a:schemeClr val="accent1"/>
                </a:solidFill>
              </a:rPr>
              <a:t>Engageny</a:t>
            </a:r>
            <a:r>
              <a:rPr lang="en-US" sz="1200" dirty="0" smtClean="0">
                <a:solidFill>
                  <a:schemeClr val="accent1"/>
                </a:solidFill>
              </a:rPr>
              <a:t> </a:t>
            </a:r>
            <a:r>
              <a:rPr lang="en-US" sz="1200" dirty="0" smtClean="0"/>
              <a:t> Home Page </a:t>
            </a:r>
          </a:p>
          <a:p>
            <a:r>
              <a:rPr lang="en-US" sz="1200" dirty="0" smtClean="0"/>
              <a:t>News and Notes: Grades 3-8 Assessment Results</a:t>
            </a:r>
          </a:p>
          <a:p>
            <a:r>
              <a:rPr lang="en-US" sz="1200" dirty="0" smtClean="0"/>
              <a:t>	</a:t>
            </a:r>
            <a:r>
              <a:rPr lang="en-US" sz="1200" dirty="0" smtClean="0">
                <a:solidFill>
                  <a:schemeClr val="accent2"/>
                </a:solidFill>
              </a:rPr>
              <a:t>2014  Grades 3-8 ELA and Math Test Results</a:t>
            </a:r>
          </a:p>
          <a:p>
            <a:r>
              <a:rPr lang="en-US" sz="1200" dirty="0" smtClean="0"/>
              <a:t>	</a:t>
            </a:r>
            <a:r>
              <a:rPr lang="en-US" sz="1200" dirty="0" smtClean="0">
                <a:solidFill>
                  <a:schemeClr val="accent3"/>
                </a:solidFill>
              </a:rPr>
              <a:t>Information and Reporting Services (IRS) </a:t>
            </a:r>
          </a:p>
          <a:p>
            <a:r>
              <a:rPr lang="en-US" sz="1200" dirty="0" smtClean="0"/>
              <a:t>	Release of Data - August 14, 2014 </a:t>
            </a:r>
          </a:p>
          <a:p>
            <a:r>
              <a:rPr lang="en-US" sz="1200" dirty="0" smtClean="0"/>
              <a:t>	Equating Explained FAQ</a:t>
            </a:r>
          </a:p>
          <a:p>
            <a:r>
              <a:rPr lang="en-US" sz="1200" dirty="0" smtClean="0"/>
              <a:t>	Educational Testing Service (ETS)</a:t>
            </a:r>
          </a:p>
          <a:p>
            <a:r>
              <a:rPr lang="en-US" b="1" dirty="0" smtClean="0"/>
              <a:t>				</a:t>
            </a:r>
            <a:endParaRPr lang="en-US" b="1" dirty="0"/>
          </a:p>
        </p:txBody>
      </p:sp>
      <p:sp>
        <p:nvSpPr>
          <p:cNvPr id="6" name="TextBox 5"/>
          <p:cNvSpPr txBox="1"/>
          <p:nvPr/>
        </p:nvSpPr>
        <p:spPr>
          <a:xfrm>
            <a:off x="218388" y="5615034"/>
            <a:ext cx="4343400" cy="369332"/>
          </a:xfrm>
          <a:prstGeom prst="rect">
            <a:avLst/>
          </a:prstGeom>
          <a:noFill/>
        </p:spPr>
        <p:txBody>
          <a:bodyPr wrap="square" rtlCol="0">
            <a:spAutoFit/>
          </a:bodyPr>
          <a:lstStyle/>
          <a:p>
            <a:r>
              <a:rPr lang="en-US" sz="1200" dirty="0">
                <a:hlinkClick r:id="rId4"/>
              </a:rPr>
              <a:t>http://www.ets.org/Media/Research/pdf/RD_Connections16.pdf</a:t>
            </a:r>
            <a:r>
              <a:rPr lang="en-US" dirty="0"/>
              <a:t>.</a:t>
            </a:r>
          </a:p>
        </p:txBody>
      </p:sp>
      <p:sp>
        <p:nvSpPr>
          <p:cNvPr id="8" name="TextBox 7"/>
          <p:cNvSpPr txBox="1"/>
          <p:nvPr/>
        </p:nvSpPr>
        <p:spPr>
          <a:xfrm>
            <a:off x="179832" y="5942647"/>
            <a:ext cx="4495800" cy="261610"/>
          </a:xfrm>
          <a:prstGeom prst="rect">
            <a:avLst/>
          </a:prstGeom>
          <a:noFill/>
        </p:spPr>
        <p:txBody>
          <a:bodyPr wrap="square" rtlCol="0">
            <a:spAutoFit/>
          </a:bodyPr>
          <a:lstStyle/>
          <a:p>
            <a:r>
              <a:rPr lang="en-US" sz="1100" dirty="0" smtClean="0"/>
              <a:t>Raw Score/Percent Score/Scale Score/Equating Process/Anchor Items</a:t>
            </a:r>
            <a:endParaRPr lang="en-US" sz="1100" dirty="0"/>
          </a:p>
        </p:txBody>
      </p:sp>
      <p:sp>
        <p:nvSpPr>
          <p:cNvPr id="7" name="TextBox 6"/>
          <p:cNvSpPr txBox="1"/>
          <p:nvPr/>
        </p:nvSpPr>
        <p:spPr>
          <a:xfrm>
            <a:off x="4800600" y="1676400"/>
            <a:ext cx="2286000" cy="646331"/>
          </a:xfrm>
          <a:prstGeom prst="rect">
            <a:avLst/>
          </a:prstGeom>
          <a:noFill/>
        </p:spPr>
        <p:txBody>
          <a:bodyPr wrap="square" rtlCol="0">
            <a:spAutoFit/>
          </a:bodyPr>
          <a:lstStyle/>
          <a:p>
            <a:r>
              <a:rPr lang="en-US" dirty="0" smtClean="0"/>
              <a:t>50 % of 2014 3-8 test items released</a:t>
            </a:r>
            <a:endParaRPr lang="en-US" dirty="0"/>
          </a:p>
        </p:txBody>
      </p:sp>
      <p:sp>
        <p:nvSpPr>
          <p:cNvPr id="11" name="Footer Placeholder 2"/>
          <p:cNvSpPr txBox="1">
            <a:spLocks/>
          </p:cNvSpPr>
          <p:nvPr/>
        </p:nvSpPr>
        <p:spPr bwMode="auto">
          <a:xfrm>
            <a:off x="0" y="6553200"/>
            <a:ext cx="9144000" cy="304800"/>
          </a:xfrm>
          <a:prstGeom prst="rect">
            <a:avLst/>
          </a:prstGeom>
          <a:solidFill>
            <a:srgbClr val="3D7FA9"/>
          </a:solidFill>
          <a:ln w="9525">
            <a:noFill/>
            <a:miter lim="800000"/>
            <a:headEnd/>
            <a:tailEnd/>
          </a:ln>
          <a:effectLst/>
        </p:spPr>
        <p:txBody>
          <a:bodyPr/>
          <a:lstStyle/>
          <a:p>
            <a:pPr algn="ctr">
              <a:defRPr/>
            </a:pPr>
            <a:r>
              <a:rPr lang="en-US" sz="1400" dirty="0">
                <a:solidFill>
                  <a:schemeClr val="bg1"/>
                </a:solidFill>
                <a:latin typeface="+mj-lt"/>
              </a:rPr>
              <a:t>EngageNY.org</a:t>
            </a:r>
          </a:p>
        </p:txBody>
      </p:sp>
    </p:spTree>
    <p:extLst>
      <p:ext uri="{BB962C8B-B14F-4D97-AF65-F5344CB8AC3E}">
        <p14:creationId xmlns:p14="http://schemas.microsoft.com/office/powerpoint/2010/main" val="39381848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5943600" cy="4338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6400800" y="502719"/>
            <a:ext cx="2514600" cy="3970318"/>
          </a:xfrm>
          <a:prstGeom prst="rect">
            <a:avLst/>
          </a:prstGeom>
          <a:noFill/>
        </p:spPr>
        <p:txBody>
          <a:bodyPr wrap="square" rtlCol="0">
            <a:spAutoFit/>
          </a:bodyPr>
          <a:lstStyle/>
          <a:p>
            <a:r>
              <a:rPr lang="en-US" sz="1200" b="1" i="1" dirty="0"/>
              <a:t>NYS Level 5</a:t>
            </a:r>
          </a:p>
          <a:p>
            <a:r>
              <a:rPr lang="en-US" sz="1200" dirty="0"/>
              <a:t>Students performing at this level exceed Common Core expectations</a:t>
            </a:r>
            <a:r>
              <a:rPr lang="en-US" sz="1200" b="1" dirty="0"/>
              <a:t>.</a:t>
            </a:r>
          </a:p>
          <a:p>
            <a:r>
              <a:rPr lang="en-US" sz="1200" b="1" i="1" dirty="0"/>
              <a:t>NYS Level 4</a:t>
            </a:r>
          </a:p>
          <a:p>
            <a:r>
              <a:rPr lang="en-US" sz="1200" dirty="0"/>
              <a:t>Students performing at this level meet Common Core expectations.</a:t>
            </a:r>
          </a:p>
          <a:p>
            <a:r>
              <a:rPr lang="en-US" sz="1200" b="1" i="1" dirty="0"/>
              <a:t>NYS Level 3</a:t>
            </a:r>
          </a:p>
          <a:p>
            <a:r>
              <a:rPr lang="en-US" sz="1200" dirty="0"/>
              <a:t>Students performing at this level partially meet Common Core expectations (required for current</a:t>
            </a:r>
          </a:p>
          <a:p>
            <a:r>
              <a:rPr lang="en-US" sz="1200" dirty="0"/>
              <a:t>Regents Diploma purposes).</a:t>
            </a:r>
          </a:p>
          <a:p>
            <a:r>
              <a:rPr lang="en-US" sz="1200" b="1" i="1" dirty="0"/>
              <a:t>NYS Level 2 (Safety Net)</a:t>
            </a:r>
          </a:p>
          <a:p>
            <a:r>
              <a:rPr lang="en-US" sz="1200" dirty="0"/>
              <a:t>Students performing at this level partially meet Common Core expectations (required for Local Diploma</a:t>
            </a:r>
          </a:p>
          <a:p>
            <a:r>
              <a:rPr lang="en-US" sz="1200" dirty="0"/>
              <a:t>purposes).</a:t>
            </a:r>
          </a:p>
          <a:p>
            <a:r>
              <a:rPr lang="en-US" sz="1200" b="1" i="1" dirty="0"/>
              <a:t>NYS Level 1</a:t>
            </a:r>
          </a:p>
          <a:p>
            <a:r>
              <a:rPr lang="en-US" sz="1200" dirty="0"/>
              <a:t>Students performing at this level do not demonstrate the knowledge and skills required for NYS Level 2.</a:t>
            </a:r>
          </a:p>
        </p:txBody>
      </p:sp>
      <p:sp>
        <p:nvSpPr>
          <p:cNvPr id="5" name="Rectangle 4"/>
          <p:cNvSpPr/>
          <p:nvPr/>
        </p:nvSpPr>
        <p:spPr>
          <a:xfrm>
            <a:off x="6135856" y="122457"/>
            <a:ext cx="3044488" cy="369332"/>
          </a:xfrm>
          <a:prstGeom prst="rect">
            <a:avLst/>
          </a:prstGeom>
        </p:spPr>
        <p:txBody>
          <a:bodyPr wrap="none">
            <a:spAutoFit/>
          </a:bodyPr>
          <a:lstStyle/>
          <a:p>
            <a:r>
              <a:rPr lang="en-US" b="1" i="1" dirty="0"/>
              <a:t>Performance Level Definitions</a:t>
            </a:r>
            <a:endParaRPr lang="en-US" dirty="0"/>
          </a:p>
        </p:txBody>
      </p:sp>
      <p:sp>
        <p:nvSpPr>
          <p:cNvPr id="6" name="Rectangle 5"/>
          <p:cNvSpPr/>
          <p:nvPr/>
        </p:nvSpPr>
        <p:spPr>
          <a:xfrm>
            <a:off x="533400" y="4692852"/>
            <a:ext cx="2252027" cy="369332"/>
          </a:xfrm>
          <a:prstGeom prst="rect">
            <a:avLst/>
          </a:prstGeom>
        </p:spPr>
        <p:txBody>
          <a:bodyPr wrap="none">
            <a:spAutoFit/>
          </a:bodyPr>
          <a:lstStyle/>
          <a:p>
            <a:r>
              <a:rPr lang="en-US" b="1" i="1" dirty="0" smtClean="0"/>
              <a:t>… used </a:t>
            </a:r>
            <a:r>
              <a:rPr lang="en-US" b="1" i="1" dirty="0"/>
              <a:t>in Assessment</a:t>
            </a:r>
            <a:endParaRPr lang="en-US" dirty="0"/>
          </a:p>
        </p:txBody>
      </p:sp>
      <p:sp>
        <p:nvSpPr>
          <p:cNvPr id="7" name="Rectangle 6"/>
          <p:cNvSpPr/>
          <p:nvPr/>
        </p:nvSpPr>
        <p:spPr>
          <a:xfrm>
            <a:off x="369887" y="5105400"/>
            <a:ext cx="7272973" cy="1200329"/>
          </a:xfrm>
          <a:prstGeom prst="rect">
            <a:avLst/>
          </a:prstGeom>
        </p:spPr>
        <p:txBody>
          <a:bodyPr wrap="square">
            <a:spAutoFit/>
          </a:bodyPr>
          <a:lstStyle/>
          <a:p>
            <a:r>
              <a:rPr lang="en-US" sz="1200" dirty="0"/>
              <a:t>PLDs are essential in </a:t>
            </a:r>
            <a:r>
              <a:rPr lang="en-US" sz="1200" b="1" dirty="0"/>
              <a:t>setting standards </a:t>
            </a:r>
            <a:r>
              <a:rPr lang="en-US" sz="1200" dirty="0"/>
              <a:t>for the New York State Regents Examinations. Standard setting</a:t>
            </a:r>
          </a:p>
          <a:p>
            <a:r>
              <a:rPr lang="en-US" sz="1200" dirty="0"/>
              <a:t>panelists use PLDs to determine the threshold expectations for students to demonstrate the knowledge</a:t>
            </a:r>
          </a:p>
          <a:p>
            <a:r>
              <a:rPr lang="en-US" sz="1200" dirty="0"/>
              <a:t>and skills necessary to attain just barely a Level 2, Level 3, Level 4, or Level 5 on the assessment. These</a:t>
            </a:r>
          </a:p>
          <a:p>
            <a:r>
              <a:rPr lang="en-US" sz="1200" dirty="0"/>
              <a:t>discussions then influence the panelists in establishing the </a:t>
            </a:r>
            <a:r>
              <a:rPr lang="en-US" sz="1200" b="1" dirty="0"/>
              <a:t>cut scores </a:t>
            </a:r>
            <a:r>
              <a:rPr lang="en-US" sz="1200" dirty="0"/>
              <a:t>on the assessment. PLDs are also</a:t>
            </a:r>
          </a:p>
          <a:p>
            <a:r>
              <a:rPr lang="en-US" sz="1200" dirty="0"/>
              <a:t>used to </a:t>
            </a:r>
            <a:r>
              <a:rPr lang="en-US" sz="1200" b="1" dirty="0"/>
              <a:t>inform item development</a:t>
            </a:r>
            <a:r>
              <a:rPr lang="en-US" sz="1200" dirty="0"/>
              <a:t>, as each test needs questions that distinguish performance all along</a:t>
            </a:r>
          </a:p>
          <a:p>
            <a:r>
              <a:rPr lang="en-US" sz="1200" dirty="0"/>
              <a:t>the continuum</a:t>
            </a:r>
            <a:r>
              <a:rPr lang="en-US" sz="1200" dirty="0" smtClean="0"/>
              <a:t>.</a:t>
            </a:r>
            <a:r>
              <a:rPr lang="en-US" sz="1200" b="1" i="1" dirty="0"/>
              <a:t> </a:t>
            </a:r>
            <a:endParaRPr lang="en-US" sz="1200" dirty="0"/>
          </a:p>
        </p:txBody>
      </p:sp>
      <p:sp>
        <p:nvSpPr>
          <p:cNvPr id="8" name="Footer Placeholder 2"/>
          <p:cNvSpPr txBox="1">
            <a:spLocks/>
          </p:cNvSpPr>
          <p:nvPr/>
        </p:nvSpPr>
        <p:spPr bwMode="auto">
          <a:xfrm>
            <a:off x="0" y="6553200"/>
            <a:ext cx="9144000" cy="304800"/>
          </a:xfrm>
          <a:prstGeom prst="rect">
            <a:avLst/>
          </a:prstGeom>
          <a:solidFill>
            <a:srgbClr val="3D7FA9"/>
          </a:solidFill>
          <a:ln w="9525">
            <a:noFill/>
            <a:miter lim="800000"/>
            <a:headEnd/>
            <a:tailEnd/>
          </a:ln>
          <a:effectLst/>
        </p:spPr>
        <p:txBody>
          <a:bodyPr/>
          <a:lstStyle/>
          <a:p>
            <a:pPr algn="ctr">
              <a:defRPr/>
            </a:pPr>
            <a:r>
              <a:rPr lang="en-US" sz="1400" dirty="0">
                <a:solidFill>
                  <a:schemeClr val="bg1"/>
                </a:solidFill>
                <a:latin typeface="+mj-lt"/>
              </a:rPr>
              <a:t>EngageNY.org</a:t>
            </a:r>
          </a:p>
        </p:txBody>
      </p:sp>
    </p:spTree>
    <p:extLst>
      <p:ext uri="{BB962C8B-B14F-4D97-AF65-F5344CB8AC3E}">
        <p14:creationId xmlns:p14="http://schemas.microsoft.com/office/powerpoint/2010/main" val="253632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372" t="24376" r="7372" b="-2815"/>
          <a:stretch/>
        </p:blipFill>
        <p:spPr bwMode="auto">
          <a:xfrm>
            <a:off x="228600" y="76200"/>
            <a:ext cx="8731345"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533400" y="228600"/>
            <a:ext cx="2163285" cy="369332"/>
          </a:xfrm>
          <a:prstGeom prst="rect">
            <a:avLst/>
          </a:prstGeom>
        </p:spPr>
        <p:txBody>
          <a:bodyPr wrap="none">
            <a:spAutoFit/>
          </a:bodyPr>
          <a:lstStyle/>
          <a:p>
            <a:r>
              <a:rPr lang="en-US" b="1" i="1" dirty="0" smtClean="0"/>
              <a:t>… used </a:t>
            </a:r>
            <a:r>
              <a:rPr lang="en-US" b="1" i="1" dirty="0"/>
              <a:t>in Instruction</a:t>
            </a:r>
            <a:endParaRPr lang="en-US" dirty="0"/>
          </a:p>
        </p:txBody>
      </p:sp>
      <p:sp>
        <p:nvSpPr>
          <p:cNvPr id="6" name="Rectangle 5"/>
          <p:cNvSpPr/>
          <p:nvPr/>
        </p:nvSpPr>
        <p:spPr>
          <a:xfrm>
            <a:off x="228600" y="5110112"/>
            <a:ext cx="5271120" cy="1015663"/>
          </a:xfrm>
          <a:prstGeom prst="rect">
            <a:avLst/>
          </a:prstGeom>
        </p:spPr>
        <p:txBody>
          <a:bodyPr wrap="square">
            <a:spAutoFit/>
          </a:bodyPr>
          <a:lstStyle/>
          <a:p>
            <a:r>
              <a:rPr lang="en-US" sz="1200" dirty="0">
                <a:solidFill>
                  <a:schemeClr val="tx2">
                    <a:lumMod val="75000"/>
                  </a:schemeClr>
                </a:solidFill>
              </a:rPr>
              <a:t>PLDs help </a:t>
            </a:r>
            <a:r>
              <a:rPr lang="en-US" sz="1200" b="1" dirty="0">
                <a:solidFill>
                  <a:schemeClr val="tx2">
                    <a:lumMod val="75000"/>
                  </a:schemeClr>
                </a:solidFill>
              </a:rPr>
              <a:t>communicate</a:t>
            </a:r>
            <a:r>
              <a:rPr lang="en-US" sz="1200" dirty="0">
                <a:solidFill>
                  <a:schemeClr val="tx2">
                    <a:lumMod val="75000"/>
                  </a:schemeClr>
                </a:solidFill>
              </a:rPr>
              <a:t> to students, families, educators and the public the specific knowledge and </a:t>
            </a:r>
            <a:r>
              <a:rPr lang="en-US" sz="1200" dirty="0" smtClean="0">
                <a:solidFill>
                  <a:schemeClr val="tx2">
                    <a:lumMod val="75000"/>
                  </a:schemeClr>
                </a:solidFill>
              </a:rPr>
              <a:t>skills expected </a:t>
            </a:r>
            <a:r>
              <a:rPr lang="en-US" sz="1200" dirty="0">
                <a:solidFill>
                  <a:schemeClr val="tx2">
                    <a:lumMod val="75000"/>
                  </a:schemeClr>
                </a:solidFill>
              </a:rPr>
              <a:t>of students to demonstrate proficiency and can serve a number of purposes in </a:t>
            </a:r>
            <a:r>
              <a:rPr lang="en-US" sz="1200" dirty="0" smtClean="0">
                <a:solidFill>
                  <a:schemeClr val="tx2">
                    <a:lumMod val="75000"/>
                  </a:schemeClr>
                </a:solidFill>
              </a:rPr>
              <a:t>classroom instruction</a:t>
            </a:r>
            <a:r>
              <a:rPr lang="en-US" sz="1200" dirty="0">
                <a:solidFill>
                  <a:schemeClr val="tx2">
                    <a:lumMod val="75000"/>
                  </a:schemeClr>
                </a:solidFill>
              </a:rPr>
              <a:t>. They are the foundation of rich discussion around what students need to do to perform at</a:t>
            </a:r>
          </a:p>
          <a:p>
            <a:r>
              <a:rPr lang="en-US" sz="1200" dirty="0">
                <a:solidFill>
                  <a:schemeClr val="tx2">
                    <a:lumMod val="75000"/>
                  </a:schemeClr>
                </a:solidFill>
              </a:rPr>
              <a:t>higher levels and to explain the </a:t>
            </a:r>
            <a:r>
              <a:rPr lang="en-US" sz="1200" b="1" dirty="0">
                <a:solidFill>
                  <a:schemeClr val="tx2">
                    <a:lumMod val="75000"/>
                  </a:schemeClr>
                </a:solidFill>
              </a:rPr>
              <a:t>progression of learning </a:t>
            </a:r>
            <a:r>
              <a:rPr lang="en-US" sz="1200" dirty="0">
                <a:solidFill>
                  <a:schemeClr val="tx2">
                    <a:lumMod val="75000"/>
                  </a:schemeClr>
                </a:solidFill>
              </a:rPr>
              <a:t>within a subject area.</a:t>
            </a:r>
          </a:p>
        </p:txBody>
      </p:sp>
      <p:sp>
        <p:nvSpPr>
          <p:cNvPr id="4" name="TextBox 3"/>
          <p:cNvSpPr txBox="1"/>
          <p:nvPr/>
        </p:nvSpPr>
        <p:spPr>
          <a:xfrm>
            <a:off x="7696200" y="5562600"/>
            <a:ext cx="990600" cy="369332"/>
          </a:xfrm>
          <a:prstGeom prst="rect">
            <a:avLst/>
          </a:prstGeom>
          <a:noFill/>
        </p:spPr>
        <p:txBody>
          <a:bodyPr wrap="square" rtlCol="0">
            <a:spAutoFit/>
          </a:bodyPr>
          <a:lstStyle/>
          <a:p>
            <a:r>
              <a:rPr lang="en-US" dirty="0" smtClean="0">
                <a:hlinkClick r:id="rId3" action="ppaction://hlinksldjump"/>
              </a:rPr>
              <a:t>BACK</a:t>
            </a:r>
            <a:endParaRPr lang="en-US" dirty="0"/>
          </a:p>
        </p:txBody>
      </p:sp>
      <p:sp>
        <p:nvSpPr>
          <p:cNvPr id="7" name="Footer Placeholder 2"/>
          <p:cNvSpPr txBox="1">
            <a:spLocks/>
          </p:cNvSpPr>
          <p:nvPr/>
        </p:nvSpPr>
        <p:spPr bwMode="auto">
          <a:xfrm>
            <a:off x="0" y="6553200"/>
            <a:ext cx="9144000" cy="304800"/>
          </a:xfrm>
          <a:prstGeom prst="rect">
            <a:avLst/>
          </a:prstGeom>
          <a:solidFill>
            <a:srgbClr val="3D7FA9"/>
          </a:solidFill>
          <a:ln w="9525">
            <a:noFill/>
            <a:miter lim="800000"/>
            <a:headEnd/>
            <a:tailEnd/>
          </a:ln>
          <a:effectLst/>
        </p:spPr>
        <p:txBody>
          <a:bodyPr/>
          <a:lstStyle/>
          <a:p>
            <a:pPr algn="ctr">
              <a:defRPr/>
            </a:pPr>
            <a:r>
              <a:rPr lang="en-US" sz="1400" dirty="0">
                <a:solidFill>
                  <a:schemeClr val="bg1"/>
                </a:solidFill>
                <a:latin typeface="+mj-lt"/>
              </a:rPr>
              <a:t>EngageNY.org</a:t>
            </a:r>
          </a:p>
        </p:txBody>
      </p:sp>
    </p:spTree>
    <p:extLst>
      <p:ext uri="{BB962C8B-B14F-4D97-AF65-F5344CB8AC3E}">
        <p14:creationId xmlns:p14="http://schemas.microsoft.com/office/powerpoint/2010/main" val="417265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630" t="12412" r="14630" b="-4610"/>
          <a:stretch/>
        </p:blipFill>
        <p:spPr bwMode="auto">
          <a:xfrm>
            <a:off x="381000" y="152400"/>
            <a:ext cx="4685351" cy="6172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228600" y="6096000"/>
            <a:ext cx="3429000" cy="461665"/>
          </a:xfrm>
          <a:prstGeom prst="rect">
            <a:avLst/>
          </a:prstGeom>
        </p:spPr>
        <p:txBody>
          <a:bodyPr wrap="square">
            <a:spAutoFit/>
          </a:bodyPr>
          <a:lstStyle/>
          <a:p>
            <a:pPr algn="ctr"/>
            <a:r>
              <a:rPr lang="en-US" sz="1200" b="1" dirty="0"/>
              <a:t>Assessment Limits for Standards Assessed on More Than One End-of-Course </a:t>
            </a:r>
            <a:r>
              <a:rPr lang="en-US" sz="1200" b="1" dirty="0" smtClean="0"/>
              <a:t>Test/EOY Evidence Tables</a:t>
            </a:r>
            <a:endParaRPr lang="en-US" sz="1200" dirty="0"/>
          </a:p>
        </p:txBody>
      </p:sp>
      <p:sp>
        <p:nvSpPr>
          <p:cNvPr id="5" name="TextBox 4"/>
          <p:cNvSpPr txBox="1"/>
          <p:nvPr/>
        </p:nvSpPr>
        <p:spPr>
          <a:xfrm>
            <a:off x="5334000" y="152400"/>
            <a:ext cx="3581400" cy="369332"/>
          </a:xfrm>
          <a:prstGeom prst="rect">
            <a:avLst/>
          </a:prstGeom>
          <a:noFill/>
        </p:spPr>
        <p:txBody>
          <a:bodyPr wrap="square" rtlCol="0">
            <a:spAutoFit/>
          </a:bodyPr>
          <a:lstStyle/>
          <a:p>
            <a:r>
              <a:rPr lang="en-US" dirty="0" smtClean="0"/>
              <a:t>18 shared standards with Algebra I</a:t>
            </a:r>
            <a:endParaRPr lang="en-US" dirty="0"/>
          </a:p>
        </p:txBody>
      </p:sp>
      <p:sp>
        <p:nvSpPr>
          <p:cNvPr id="6" name="5-Point Star 5"/>
          <p:cNvSpPr/>
          <p:nvPr/>
        </p:nvSpPr>
        <p:spPr>
          <a:xfrm>
            <a:off x="2133600" y="1578429"/>
            <a:ext cx="152400" cy="1524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2133600" y="2144486"/>
            <a:ext cx="152400" cy="1524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2188029" y="2743200"/>
            <a:ext cx="152400" cy="1524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2188029" y="3733800"/>
            <a:ext cx="152400" cy="1524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2188029" y="4267200"/>
            <a:ext cx="152400" cy="1524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2188029" y="5486400"/>
            <a:ext cx="152400" cy="1524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4191000" y="3799114"/>
            <a:ext cx="152400" cy="1524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059" t="28723" r="18237" b="28723"/>
          <a:stretch/>
        </p:blipFill>
        <p:spPr bwMode="auto">
          <a:xfrm>
            <a:off x="4920343" y="1066800"/>
            <a:ext cx="3842657" cy="3657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 name="5-Point Star 14"/>
          <p:cNvSpPr/>
          <p:nvPr/>
        </p:nvSpPr>
        <p:spPr>
          <a:xfrm>
            <a:off x="6400800" y="3712028"/>
            <a:ext cx="152400" cy="1524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8153400" y="2895600"/>
            <a:ext cx="381000" cy="332014"/>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050971" y="4376057"/>
            <a:ext cx="3581400" cy="830997"/>
          </a:xfrm>
          <a:prstGeom prst="rect">
            <a:avLst/>
          </a:prstGeom>
          <a:noFill/>
        </p:spPr>
        <p:txBody>
          <a:bodyPr wrap="square" rtlCol="0">
            <a:spAutoFit/>
          </a:bodyPr>
          <a:lstStyle/>
          <a:p>
            <a:pPr algn="ctr"/>
            <a:r>
              <a:rPr lang="en-US" sz="1200" dirty="0" smtClean="0"/>
              <a:t>GAISE Report</a:t>
            </a:r>
          </a:p>
          <a:p>
            <a:pPr algn="ctr"/>
            <a:r>
              <a:rPr lang="en-US" sz="1200" dirty="0" smtClean="0"/>
              <a:t>  Guidelines for Assessment and Instruction in Statistics Education </a:t>
            </a:r>
          </a:p>
          <a:p>
            <a:pPr algn="ctr"/>
            <a:r>
              <a:rPr lang="en-US" sz="1200" dirty="0" smtClean="0"/>
              <a:t>(American Statistical Association)</a:t>
            </a:r>
            <a:endParaRPr lang="en-US" sz="1200" dirty="0"/>
          </a:p>
        </p:txBody>
      </p:sp>
      <p:sp>
        <p:nvSpPr>
          <p:cNvPr id="18" name="TextBox 17"/>
          <p:cNvSpPr txBox="1"/>
          <p:nvPr/>
        </p:nvSpPr>
        <p:spPr>
          <a:xfrm>
            <a:off x="5638800" y="5210738"/>
            <a:ext cx="2590800" cy="1384995"/>
          </a:xfrm>
          <a:prstGeom prst="rect">
            <a:avLst/>
          </a:prstGeom>
          <a:noFill/>
        </p:spPr>
        <p:txBody>
          <a:bodyPr wrap="square" rtlCol="0">
            <a:spAutoFit/>
          </a:bodyPr>
          <a:lstStyle/>
          <a:p>
            <a:pPr algn="ctr"/>
            <a:r>
              <a:rPr lang="en-US" sz="1200" dirty="0" smtClean="0"/>
              <a:t>Four Components of the Statistical Problem Solving Process and the role of Variability</a:t>
            </a:r>
          </a:p>
          <a:p>
            <a:pPr marL="285750" indent="-285750">
              <a:buFont typeface="Arial" panose="020B0604020202020204" pitchFamily="34" charset="0"/>
              <a:buChar char="•"/>
            </a:pPr>
            <a:r>
              <a:rPr lang="en-US" sz="1200" dirty="0" smtClean="0"/>
              <a:t>Formulate Questions </a:t>
            </a:r>
          </a:p>
          <a:p>
            <a:pPr marL="285750" indent="-285750">
              <a:buFont typeface="Arial" panose="020B0604020202020204" pitchFamily="34" charset="0"/>
              <a:buChar char="•"/>
            </a:pPr>
            <a:r>
              <a:rPr lang="en-US" sz="1200" dirty="0" smtClean="0"/>
              <a:t>Collect Data </a:t>
            </a:r>
          </a:p>
          <a:p>
            <a:pPr marL="285750" indent="-285750">
              <a:buFont typeface="Arial" panose="020B0604020202020204" pitchFamily="34" charset="0"/>
              <a:buChar char="•"/>
            </a:pPr>
            <a:r>
              <a:rPr lang="en-US" sz="1200" dirty="0" smtClean="0"/>
              <a:t>Analyze Data </a:t>
            </a:r>
          </a:p>
          <a:p>
            <a:pPr marL="285750" indent="-285750">
              <a:buFont typeface="Arial" panose="020B0604020202020204" pitchFamily="34" charset="0"/>
              <a:buChar char="•"/>
            </a:pPr>
            <a:r>
              <a:rPr lang="en-US" sz="1200" dirty="0" smtClean="0"/>
              <a:t>Interpret Results</a:t>
            </a:r>
            <a:endParaRPr lang="en-US" sz="1200" dirty="0"/>
          </a:p>
        </p:txBody>
      </p:sp>
      <p:sp>
        <p:nvSpPr>
          <p:cNvPr id="19" name="TextBox 18"/>
          <p:cNvSpPr txBox="1"/>
          <p:nvPr/>
        </p:nvSpPr>
        <p:spPr>
          <a:xfrm>
            <a:off x="7848600" y="6003667"/>
            <a:ext cx="990600" cy="369332"/>
          </a:xfrm>
          <a:prstGeom prst="rect">
            <a:avLst/>
          </a:prstGeom>
          <a:noFill/>
        </p:spPr>
        <p:txBody>
          <a:bodyPr wrap="square" rtlCol="0">
            <a:spAutoFit/>
          </a:bodyPr>
          <a:lstStyle/>
          <a:p>
            <a:r>
              <a:rPr lang="en-US" dirty="0" smtClean="0">
                <a:hlinkClick r:id="rId4" action="ppaction://hlinksldjump"/>
              </a:rPr>
              <a:t>BACK</a:t>
            </a:r>
            <a:endParaRPr lang="en-US" dirty="0"/>
          </a:p>
        </p:txBody>
      </p:sp>
      <p:sp>
        <p:nvSpPr>
          <p:cNvPr id="20" name="5-Point Star 19"/>
          <p:cNvSpPr/>
          <p:nvPr/>
        </p:nvSpPr>
        <p:spPr>
          <a:xfrm>
            <a:off x="6542314" y="2667000"/>
            <a:ext cx="152400" cy="1524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ooter Placeholder 2"/>
          <p:cNvSpPr txBox="1">
            <a:spLocks/>
          </p:cNvSpPr>
          <p:nvPr/>
        </p:nvSpPr>
        <p:spPr bwMode="auto">
          <a:xfrm>
            <a:off x="0" y="6553200"/>
            <a:ext cx="9144000" cy="304800"/>
          </a:xfrm>
          <a:prstGeom prst="rect">
            <a:avLst/>
          </a:prstGeom>
          <a:solidFill>
            <a:srgbClr val="3D7FA9"/>
          </a:solidFill>
          <a:ln w="9525">
            <a:noFill/>
            <a:miter lim="800000"/>
            <a:headEnd/>
            <a:tailEnd/>
          </a:ln>
          <a:effectLst/>
        </p:spPr>
        <p:txBody>
          <a:bodyPr/>
          <a:lstStyle/>
          <a:p>
            <a:pPr algn="ctr">
              <a:defRPr/>
            </a:pPr>
            <a:r>
              <a:rPr lang="en-US" sz="1400" dirty="0">
                <a:solidFill>
                  <a:schemeClr val="bg1"/>
                </a:solidFill>
                <a:latin typeface="+mj-lt"/>
              </a:rPr>
              <a:t>EngageNY.org</a:t>
            </a:r>
          </a:p>
        </p:txBody>
      </p:sp>
    </p:spTree>
    <p:extLst>
      <p:ext uri="{BB962C8B-B14F-4D97-AF65-F5344CB8AC3E}">
        <p14:creationId xmlns:p14="http://schemas.microsoft.com/office/powerpoint/2010/main" val="20359072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17" t="33631" r="26989" b="-33631"/>
          <a:stretch/>
        </p:blipFill>
        <p:spPr bwMode="auto">
          <a:xfrm>
            <a:off x="1295400" y="1143000"/>
            <a:ext cx="6639826" cy="92411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1828800" y="274242"/>
            <a:ext cx="5486400" cy="646331"/>
          </a:xfrm>
          <a:prstGeom prst="rect">
            <a:avLst/>
          </a:prstGeom>
        </p:spPr>
        <p:txBody>
          <a:bodyPr wrap="square">
            <a:spAutoFit/>
          </a:bodyPr>
          <a:lstStyle/>
          <a:p>
            <a:pPr marL="3810" marR="0" algn="ctr">
              <a:spcBef>
                <a:spcPts val="0"/>
              </a:spcBef>
              <a:spcAft>
                <a:spcPts val="0"/>
              </a:spcAft>
            </a:pPr>
            <a:r>
              <a:rPr lang="en-US" sz="3600" dirty="0">
                <a:solidFill>
                  <a:schemeClr val="accent1"/>
                </a:solidFill>
                <a:ea typeface="Times New Roman"/>
              </a:rPr>
              <a:t>Test Blueprint</a:t>
            </a:r>
          </a:p>
        </p:txBody>
      </p:sp>
      <p:sp>
        <p:nvSpPr>
          <p:cNvPr id="5" name="5-Point Star 4"/>
          <p:cNvSpPr/>
          <p:nvPr/>
        </p:nvSpPr>
        <p:spPr>
          <a:xfrm>
            <a:off x="7143750" y="187452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7147560" y="22098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7143750" y="28194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7143750" y="3526536"/>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2"/>
          <p:cNvSpPr txBox="1">
            <a:spLocks/>
          </p:cNvSpPr>
          <p:nvPr/>
        </p:nvSpPr>
        <p:spPr bwMode="auto">
          <a:xfrm>
            <a:off x="0" y="6553200"/>
            <a:ext cx="9144000" cy="304800"/>
          </a:xfrm>
          <a:prstGeom prst="rect">
            <a:avLst/>
          </a:prstGeom>
          <a:solidFill>
            <a:srgbClr val="3D7FA9"/>
          </a:solidFill>
          <a:ln w="9525">
            <a:noFill/>
            <a:miter lim="800000"/>
            <a:headEnd/>
            <a:tailEnd/>
          </a:ln>
          <a:effectLst/>
        </p:spPr>
        <p:txBody>
          <a:bodyPr/>
          <a:lstStyle/>
          <a:p>
            <a:pPr algn="ctr">
              <a:defRPr/>
            </a:pPr>
            <a:r>
              <a:rPr lang="en-US" sz="1400" dirty="0">
                <a:solidFill>
                  <a:schemeClr val="bg1"/>
                </a:solidFill>
                <a:latin typeface="+mj-lt"/>
              </a:rPr>
              <a:t>EngageNY.org</a:t>
            </a:r>
          </a:p>
        </p:txBody>
      </p:sp>
      <p:sp>
        <p:nvSpPr>
          <p:cNvPr id="6" name="Rectangle 5"/>
          <p:cNvSpPr/>
          <p:nvPr/>
        </p:nvSpPr>
        <p:spPr>
          <a:xfrm>
            <a:off x="8077200" y="6019800"/>
            <a:ext cx="682495" cy="369332"/>
          </a:xfrm>
          <a:prstGeom prst="rect">
            <a:avLst/>
          </a:prstGeom>
        </p:spPr>
        <p:txBody>
          <a:bodyPr wrap="none">
            <a:spAutoFit/>
          </a:bodyPr>
          <a:lstStyle/>
          <a:p>
            <a:r>
              <a:rPr lang="en-US" dirty="0">
                <a:hlinkClick r:id="rId3" action="ppaction://hlinksldjump"/>
              </a:rPr>
              <a:t>BACK</a:t>
            </a:r>
            <a:endParaRPr lang="en-US" dirty="0"/>
          </a:p>
        </p:txBody>
      </p:sp>
    </p:spTree>
    <p:extLst>
      <p:ext uri="{BB962C8B-B14F-4D97-AF65-F5344CB8AC3E}">
        <p14:creationId xmlns:p14="http://schemas.microsoft.com/office/powerpoint/2010/main" val="7036658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0121" y="231820"/>
            <a:ext cx="6954592" cy="8648521"/>
          </a:xfrm>
          <a:prstGeom prst="rect">
            <a:avLst/>
          </a:prstGeom>
          <a:noFill/>
        </p:spPr>
        <p:txBody>
          <a:bodyPr wrap="square" rtlCol="0">
            <a:spAutoFit/>
          </a:bodyPr>
          <a:lstStyle/>
          <a:p>
            <a:pPr algn="ctr"/>
            <a:r>
              <a:rPr lang="en-US" sz="3200" dirty="0" smtClean="0">
                <a:solidFill>
                  <a:schemeClr val="accent5">
                    <a:lumMod val="75000"/>
                  </a:schemeClr>
                </a:solidFill>
              </a:rPr>
              <a:t>What the STANDARDS say about ACCELERATION</a:t>
            </a:r>
          </a:p>
          <a:p>
            <a:endParaRPr lang="en-US" dirty="0"/>
          </a:p>
          <a:p>
            <a:endParaRPr lang="en-US" dirty="0" smtClean="0"/>
          </a:p>
          <a:p>
            <a:pPr marL="285750" indent="-285750">
              <a:buFont typeface="Arial" panose="020B0604020202020204" pitchFamily="34" charset="0"/>
              <a:buChar char="•"/>
            </a:pPr>
            <a:r>
              <a:rPr lang="en-US" sz="2400" dirty="0" smtClean="0"/>
              <a:t>Students who are capable of moving more quickly deserve thoughtful attention, both to ensure that they are challenged and that they are mastering the full range of mathematical content and skills.</a:t>
            </a:r>
          </a:p>
          <a:p>
            <a:endParaRPr lang="en-US" sz="2400" dirty="0" smtClean="0"/>
          </a:p>
          <a:p>
            <a:pPr marL="285750" indent="-285750">
              <a:buFont typeface="Arial" panose="020B0604020202020204" pitchFamily="34" charset="0"/>
              <a:buChar char="•"/>
            </a:pPr>
            <a:r>
              <a:rPr lang="en-US" sz="2400" dirty="0" smtClean="0"/>
              <a:t>Rather than skipping or rushing through content, students should have appropriate progressions of foundational content…the continuity of the learning progression is not disrupted.</a:t>
            </a:r>
          </a:p>
          <a:p>
            <a:endParaRPr lang="en-US" sz="2400" dirty="0" smtClean="0"/>
          </a:p>
          <a:p>
            <a:pPr marL="285750" indent="-285750">
              <a:buFont typeface="Arial" panose="020B0604020202020204" pitchFamily="34" charset="0"/>
              <a:buChar char="•"/>
            </a:pPr>
            <a:r>
              <a:rPr lang="en-US" sz="2400" dirty="0" smtClean="0"/>
              <a:t>Skipping material to get students to a particular point in the curriculum will likely create gaps…which may create additional problems later.</a:t>
            </a:r>
          </a:p>
          <a:p>
            <a:endParaRPr lang="en-US" sz="2400" dirty="0" smtClean="0"/>
          </a:p>
          <a:p>
            <a:pPr marL="285750" indent="-285750">
              <a:buFont typeface="Arial" panose="020B0604020202020204" pitchFamily="34" charset="0"/>
              <a:buChar char="•"/>
            </a:pPr>
            <a:r>
              <a:rPr lang="en-US" sz="2400" dirty="0" smtClean="0"/>
              <a:t>Some of the highest priority content for college and career readiness comes from grades 6-8. (Ratio and proportional reasoning/geometry/algebra)</a:t>
            </a:r>
          </a:p>
          <a:p>
            <a:endParaRPr lang="en-US" sz="2400" dirty="0" smtClean="0"/>
          </a:p>
          <a:p>
            <a:endParaRPr lang="en-US" sz="2400" dirty="0"/>
          </a:p>
        </p:txBody>
      </p:sp>
      <p:sp>
        <p:nvSpPr>
          <p:cNvPr id="3" name="Footer Placeholder 2"/>
          <p:cNvSpPr txBox="1">
            <a:spLocks/>
          </p:cNvSpPr>
          <p:nvPr/>
        </p:nvSpPr>
        <p:spPr bwMode="auto">
          <a:xfrm>
            <a:off x="0" y="6553200"/>
            <a:ext cx="9144000" cy="304800"/>
          </a:xfrm>
          <a:prstGeom prst="rect">
            <a:avLst/>
          </a:prstGeom>
          <a:solidFill>
            <a:srgbClr val="3D7FA9"/>
          </a:solidFill>
          <a:ln w="9525">
            <a:noFill/>
            <a:miter lim="800000"/>
            <a:headEnd/>
            <a:tailEnd/>
          </a:ln>
          <a:effectLst/>
        </p:spPr>
        <p:txBody>
          <a:bodyPr/>
          <a:lstStyle/>
          <a:p>
            <a:pPr algn="ctr">
              <a:defRPr/>
            </a:pPr>
            <a:r>
              <a:rPr lang="en-US" sz="1400" dirty="0">
                <a:solidFill>
                  <a:schemeClr val="bg1"/>
                </a:solidFill>
                <a:latin typeface="+mj-lt"/>
              </a:rPr>
              <a:t>EngageNY.org</a:t>
            </a:r>
          </a:p>
        </p:txBody>
      </p:sp>
    </p:spTree>
    <p:extLst>
      <p:ext uri="{BB962C8B-B14F-4D97-AF65-F5344CB8AC3E}">
        <p14:creationId xmlns:p14="http://schemas.microsoft.com/office/powerpoint/2010/main" val="3839121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706678"/>
            <a:ext cx="6324600" cy="594359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2514600"/>
            <a:ext cx="1319389" cy="12192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2394" y="914400"/>
            <a:ext cx="1283406" cy="10668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789" y="3437466"/>
            <a:ext cx="1271411" cy="122766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1676400"/>
            <a:ext cx="1143000" cy="117629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1524000"/>
            <a:ext cx="1343608" cy="1219200"/>
          </a:xfrm>
          <a:prstGeom prst="rect">
            <a:avLst/>
          </a:prstGeom>
        </p:spPr>
      </p:pic>
      <p:sp>
        <p:nvSpPr>
          <p:cNvPr id="11" name="TextBox 10"/>
          <p:cNvSpPr txBox="1"/>
          <p:nvPr/>
        </p:nvSpPr>
        <p:spPr>
          <a:xfrm>
            <a:off x="2221794" y="2852691"/>
            <a:ext cx="990600" cy="584775"/>
          </a:xfrm>
          <a:prstGeom prst="rect">
            <a:avLst/>
          </a:prstGeom>
          <a:noFill/>
        </p:spPr>
        <p:txBody>
          <a:bodyPr wrap="square" rtlCol="0">
            <a:spAutoFit/>
          </a:bodyPr>
          <a:lstStyle/>
          <a:p>
            <a:r>
              <a:rPr lang="en-US" sz="3200" b="1" dirty="0" smtClean="0">
                <a:hlinkClick r:id="rId4" action="ppaction://hlinksldjump"/>
              </a:rPr>
              <a:t>CO</a:t>
            </a:r>
            <a:endParaRPr lang="en-US" sz="3200" b="1" dirty="0"/>
          </a:p>
        </p:txBody>
      </p:sp>
      <p:sp>
        <p:nvSpPr>
          <p:cNvPr id="12" name="TextBox 11"/>
          <p:cNvSpPr txBox="1"/>
          <p:nvPr/>
        </p:nvSpPr>
        <p:spPr>
          <a:xfrm>
            <a:off x="3212394" y="1155412"/>
            <a:ext cx="990600" cy="584775"/>
          </a:xfrm>
          <a:prstGeom prst="rect">
            <a:avLst/>
          </a:prstGeom>
          <a:noFill/>
        </p:spPr>
        <p:txBody>
          <a:bodyPr wrap="square" rtlCol="0">
            <a:spAutoFit/>
          </a:bodyPr>
          <a:lstStyle/>
          <a:p>
            <a:r>
              <a:rPr lang="en-US" sz="3200" b="1" dirty="0" smtClean="0">
                <a:hlinkClick r:id="rId5" action="ppaction://hlinksldjump"/>
              </a:rPr>
              <a:t>SRT</a:t>
            </a:r>
            <a:endParaRPr lang="en-US" sz="3200" b="1" dirty="0"/>
          </a:p>
        </p:txBody>
      </p:sp>
      <p:sp>
        <p:nvSpPr>
          <p:cNvPr id="13" name="TextBox 12"/>
          <p:cNvSpPr txBox="1"/>
          <p:nvPr/>
        </p:nvSpPr>
        <p:spPr>
          <a:xfrm>
            <a:off x="4648200" y="1981200"/>
            <a:ext cx="990600" cy="584775"/>
          </a:xfrm>
          <a:prstGeom prst="rect">
            <a:avLst/>
          </a:prstGeom>
          <a:noFill/>
        </p:spPr>
        <p:txBody>
          <a:bodyPr wrap="square" rtlCol="0">
            <a:spAutoFit/>
          </a:bodyPr>
          <a:lstStyle/>
          <a:p>
            <a:r>
              <a:rPr lang="en-US" sz="3200" b="1" dirty="0">
                <a:hlinkClick r:id="rId6" action="ppaction://hlinksldjump"/>
              </a:rPr>
              <a:t>C</a:t>
            </a:r>
            <a:endParaRPr lang="en-US" sz="3200" b="1" dirty="0"/>
          </a:p>
        </p:txBody>
      </p:sp>
      <p:sp>
        <p:nvSpPr>
          <p:cNvPr id="14" name="TextBox 13"/>
          <p:cNvSpPr txBox="1"/>
          <p:nvPr/>
        </p:nvSpPr>
        <p:spPr>
          <a:xfrm>
            <a:off x="3476978" y="3886200"/>
            <a:ext cx="990600" cy="584775"/>
          </a:xfrm>
          <a:prstGeom prst="rect">
            <a:avLst/>
          </a:prstGeom>
          <a:noFill/>
        </p:spPr>
        <p:txBody>
          <a:bodyPr wrap="square" rtlCol="0">
            <a:spAutoFit/>
          </a:bodyPr>
          <a:lstStyle/>
          <a:p>
            <a:r>
              <a:rPr lang="en-US" sz="3200" b="1" dirty="0" smtClean="0">
                <a:hlinkClick r:id="rId7" action="ppaction://hlinksldjump"/>
              </a:rPr>
              <a:t>GPE</a:t>
            </a:r>
            <a:endParaRPr lang="en-US" sz="3200" b="1" dirty="0"/>
          </a:p>
        </p:txBody>
      </p:sp>
      <p:sp>
        <p:nvSpPr>
          <p:cNvPr id="15" name="TextBox 14"/>
          <p:cNvSpPr txBox="1"/>
          <p:nvPr/>
        </p:nvSpPr>
        <p:spPr>
          <a:xfrm>
            <a:off x="6163733" y="1929825"/>
            <a:ext cx="1219200" cy="584775"/>
          </a:xfrm>
          <a:prstGeom prst="rect">
            <a:avLst/>
          </a:prstGeom>
          <a:noFill/>
        </p:spPr>
        <p:txBody>
          <a:bodyPr wrap="square" rtlCol="0">
            <a:spAutoFit/>
          </a:bodyPr>
          <a:lstStyle/>
          <a:p>
            <a:r>
              <a:rPr lang="en-US" sz="3200" b="1" dirty="0" smtClean="0">
                <a:hlinkClick r:id="rId8" action="ppaction://hlinksldjump"/>
              </a:rPr>
              <a:t>GMD</a:t>
            </a:r>
            <a:endParaRPr lang="en-US" sz="3200" b="1"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9830" y="3145078"/>
            <a:ext cx="1283406" cy="1066800"/>
          </a:xfrm>
          <a:prstGeom prst="rect">
            <a:avLst/>
          </a:prstGeom>
        </p:spPr>
      </p:pic>
      <p:sp>
        <p:nvSpPr>
          <p:cNvPr id="18" name="TextBox 17"/>
          <p:cNvSpPr txBox="1"/>
          <p:nvPr/>
        </p:nvSpPr>
        <p:spPr>
          <a:xfrm>
            <a:off x="5779205" y="3460044"/>
            <a:ext cx="990600" cy="584775"/>
          </a:xfrm>
          <a:prstGeom prst="rect">
            <a:avLst/>
          </a:prstGeom>
          <a:noFill/>
        </p:spPr>
        <p:txBody>
          <a:bodyPr wrap="square" rtlCol="0">
            <a:spAutoFit/>
          </a:bodyPr>
          <a:lstStyle/>
          <a:p>
            <a:r>
              <a:rPr lang="en-US" sz="3200" b="1" dirty="0" smtClean="0">
                <a:hlinkClick r:id="rId9" action="ppaction://hlinksldjump"/>
              </a:rPr>
              <a:t>MG</a:t>
            </a:r>
            <a:endParaRPr lang="en-US" sz="3200" b="1" dirty="0"/>
          </a:p>
        </p:txBody>
      </p:sp>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34251" y="4873643"/>
            <a:ext cx="1097970" cy="1535622"/>
          </a:xfrm>
          <a:prstGeom prst="rect">
            <a:avLst/>
          </a:prstGeom>
        </p:spPr>
      </p:pic>
      <p:sp>
        <p:nvSpPr>
          <p:cNvPr id="3" name="Rectangle 2"/>
          <p:cNvSpPr/>
          <p:nvPr/>
        </p:nvSpPr>
        <p:spPr>
          <a:xfrm>
            <a:off x="809625" y="-75599"/>
            <a:ext cx="8058150" cy="3195935"/>
          </a:xfrm>
          <a:prstGeom prst="rect">
            <a:avLst/>
          </a:prstGeom>
        </p:spPr>
        <p:txBody>
          <a:bodyPr wrap="square">
            <a:prstTxWarp prst="textArchUpPour">
              <a:avLst/>
            </a:prstTxWarp>
            <a:spAutoFit/>
          </a:bodyPr>
          <a:lstStyle/>
          <a:p>
            <a:pPr lvl="0" algn="ctr"/>
            <a:r>
              <a:rPr lang="en-US" sz="5400" b="1" dirty="0"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Geometry</a:t>
            </a:r>
            <a:endParaRPr lang="en-US" sz="54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endParaRPr>
          </a:p>
        </p:txBody>
      </p:sp>
      <p:sp>
        <p:nvSpPr>
          <p:cNvPr id="2" name="TextBox 1"/>
          <p:cNvSpPr txBox="1"/>
          <p:nvPr/>
        </p:nvSpPr>
        <p:spPr>
          <a:xfrm>
            <a:off x="152400" y="6039933"/>
            <a:ext cx="762000" cy="369332"/>
          </a:xfrm>
          <a:prstGeom prst="rect">
            <a:avLst/>
          </a:prstGeom>
          <a:noFill/>
        </p:spPr>
        <p:txBody>
          <a:bodyPr wrap="square" rtlCol="0">
            <a:spAutoFit/>
          </a:bodyPr>
          <a:lstStyle/>
          <a:p>
            <a:r>
              <a:rPr lang="en-US" dirty="0" smtClean="0">
                <a:hlinkClick r:id="rId11" action="ppaction://hlinksldjump"/>
              </a:rPr>
              <a:t>BACK</a:t>
            </a:r>
            <a:endParaRPr lang="en-US" dirty="0"/>
          </a:p>
        </p:txBody>
      </p:sp>
      <p:sp>
        <p:nvSpPr>
          <p:cNvPr id="21" name="Footer Placeholder 2"/>
          <p:cNvSpPr txBox="1">
            <a:spLocks/>
          </p:cNvSpPr>
          <p:nvPr/>
        </p:nvSpPr>
        <p:spPr bwMode="auto">
          <a:xfrm>
            <a:off x="0" y="6553200"/>
            <a:ext cx="9144000" cy="304800"/>
          </a:xfrm>
          <a:prstGeom prst="rect">
            <a:avLst/>
          </a:prstGeom>
          <a:solidFill>
            <a:srgbClr val="3D7FA9"/>
          </a:solidFill>
          <a:ln w="9525">
            <a:noFill/>
            <a:miter lim="800000"/>
            <a:headEnd/>
            <a:tailEnd/>
          </a:ln>
          <a:effectLst/>
        </p:spPr>
        <p:txBody>
          <a:bodyPr/>
          <a:lstStyle/>
          <a:p>
            <a:pPr algn="ctr">
              <a:defRPr/>
            </a:pPr>
            <a:r>
              <a:rPr lang="en-US" sz="1400" dirty="0">
                <a:solidFill>
                  <a:schemeClr val="bg1"/>
                </a:solidFill>
                <a:latin typeface="+mj-lt"/>
              </a:rPr>
              <a:t>EngageNY.org</a:t>
            </a:r>
          </a:p>
        </p:txBody>
      </p:sp>
    </p:spTree>
    <p:extLst>
      <p:ext uri="{BB962C8B-B14F-4D97-AF65-F5344CB8AC3E}">
        <p14:creationId xmlns:p14="http://schemas.microsoft.com/office/powerpoint/2010/main" val="2880824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6676" y="310913"/>
            <a:ext cx="6600422" cy="4893647"/>
          </a:xfrm>
          <a:prstGeom prst="rect">
            <a:avLst/>
          </a:prstGeom>
        </p:spPr>
        <p:txBody>
          <a:bodyPr wrap="square">
            <a:spAutoFit/>
          </a:bodyPr>
          <a:lstStyle/>
          <a:p>
            <a:pPr marL="285750" indent="-285750">
              <a:buFont typeface="Arial" panose="020B0604020202020204" pitchFamily="34" charset="0"/>
              <a:buChar char="•"/>
            </a:pPr>
            <a:r>
              <a:rPr lang="en-US" sz="2400" dirty="0" smtClean="0"/>
              <a:t>Placing students into tracks too early should be avoided at all costs, it is not recommended to compact the standards before grade 7.</a:t>
            </a:r>
          </a:p>
          <a:p>
            <a:endParaRPr lang="en-US" sz="2400" dirty="0" smtClean="0"/>
          </a:p>
          <a:p>
            <a:pPr marL="285750" indent="-285750">
              <a:buFont typeface="Arial" panose="020B0604020202020204" pitchFamily="34" charset="0"/>
              <a:buChar char="•"/>
            </a:pPr>
            <a:r>
              <a:rPr lang="en-US" sz="2400" dirty="0" smtClean="0"/>
              <a:t>Districts are encouraged to have a well-crafted sequence of compacted courses, which require a faster pace to complete…compacting 3 years of content into 2 years. </a:t>
            </a:r>
          </a:p>
          <a:p>
            <a:endParaRPr lang="en-US" sz="2400" dirty="0" smtClean="0"/>
          </a:p>
          <a:p>
            <a:pPr marL="285750" indent="-285750">
              <a:buFont typeface="Arial" panose="020B0604020202020204" pitchFamily="34" charset="0"/>
              <a:buChar char="•"/>
            </a:pPr>
            <a:r>
              <a:rPr lang="en-US" sz="2400" dirty="0" smtClean="0"/>
              <a:t>Decisions to accelerate are almost always a joint decision between the school and the family, serious efforts must be made to consider solid evidence of student learning.</a:t>
            </a:r>
            <a:endParaRPr lang="en-US" sz="2400" dirty="0"/>
          </a:p>
        </p:txBody>
      </p:sp>
      <p:sp>
        <p:nvSpPr>
          <p:cNvPr id="3" name="Footer Placeholder 2"/>
          <p:cNvSpPr txBox="1">
            <a:spLocks/>
          </p:cNvSpPr>
          <p:nvPr/>
        </p:nvSpPr>
        <p:spPr bwMode="auto">
          <a:xfrm>
            <a:off x="0" y="6553200"/>
            <a:ext cx="9144000" cy="304800"/>
          </a:xfrm>
          <a:prstGeom prst="rect">
            <a:avLst/>
          </a:prstGeom>
          <a:solidFill>
            <a:srgbClr val="3D7FA9"/>
          </a:solidFill>
          <a:ln w="9525">
            <a:noFill/>
            <a:miter lim="800000"/>
            <a:headEnd/>
            <a:tailEnd/>
          </a:ln>
          <a:effectLst/>
        </p:spPr>
        <p:txBody>
          <a:bodyPr/>
          <a:lstStyle/>
          <a:p>
            <a:pPr algn="ctr">
              <a:defRPr/>
            </a:pPr>
            <a:r>
              <a:rPr lang="en-US" sz="1400" dirty="0">
                <a:solidFill>
                  <a:schemeClr val="bg1"/>
                </a:solidFill>
                <a:latin typeface="+mj-lt"/>
              </a:rPr>
              <a:t>EngageNY.org</a:t>
            </a:r>
          </a:p>
        </p:txBody>
      </p:sp>
    </p:spTree>
    <p:extLst>
      <p:ext uri="{BB962C8B-B14F-4D97-AF65-F5344CB8AC3E}">
        <p14:creationId xmlns:p14="http://schemas.microsoft.com/office/powerpoint/2010/main" val="11247101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0" y="533400"/>
            <a:ext cx="6172200" cy="824382"/>
          </a:xfrm>
        </p:spPr>
        <p:txBody>
          <a:bodyPr>
            <a:normAutofit fontScale="90000"/>
          </a:bodyPr>
          <a:lstStyle/>
          <a:p>
            <a:r>
              <a:rPr lang="en-US" dirty="0" smtClean="0">
                <a:solidFill>
                  <a:schemeClr val="accent1"/>
                </a:solidFill>
              </a:rPr>
              <a:t> I want my </a:t>
            </a:r>
            <a:br>
              <a:rPr lang="en-US" dirty="0" smtClean="0">
                <a:solidFill>
                  <a:schemeClr val="accent1"/>
                </a:solidFill>
              </a:rPr>
            </a:br>
            <a:r>
              <a:rPr lang="en-US" dirty="0" smtClean="0">
                <a:solidFill>
                  <a:schemeClr val="accent1"/>
                </a:solidFill>
              </a:rPr>
              <a:t>AP Calculus</a:t>
            </a:r>
            <a:endParaRPr lang="en-US" dirty="0">
              <a:solidFill>
                <a:schemeClr val="accent1"/>
              </a:solidFill>
            </a:endParaRPr>
          </a:p>
        </p:txBody>
      </p:sp>
      <p:sp>
        <p:nvSpPr>
          <p:cNvPr id="5" name="Content Placeholder 2"/>
          <p:cNvSpPr>
            <a:spLocks noGrp="1"/>
          </p:cNvSpPr>
          <p:nvPr>
            <p:ph idx="1"/>
          </p:nvPr>
        </p:nvSpPr>
        <p:spPr>
          <a:xfrm>
            <a:off x="762000" y="1981200"/>
            <a:ext cx="6172200" cy="4019126"/>
          </a:xfrm>
        </p:spPr>
        <p:txBody>
          <a:bodyPr>
            <a:normAutofit fontScale="85000" lnSpcReduction="20000"/>
          </a:bodyPr>
          <a:lstStyle/>
          <a:p>
            <a:pPr>
              <a:buFont typeface="Arial"/>
              <a:buChar char="•"/>
            </a:pPr>
            <a:r>
              <a:rPr lang="en-US" dirty="0" smtClean="0"/>
              <a:t>Unfortunately, many parents and community leaders look upon pre-CCSS grade 8 courses as mostly “skippable.”  </a:t>
            </a:r>
          </a:p>
          <a:p>
            <a:pPr>
              <a:buFont typeface="Arial"/>
              <a:buChar char="•"/>
            </a:pPr>
            <a:endParaRPr lang="en-US" dirty="0"/>
          </a:p>
          <a:p>
            <a:pPr>
              <a:buFont typeface="Arial"/>
              <a:buChar char="•"/>
            </a:pPr>
            <a:r>
              <a:rPr lang="en-US" dirty="0" smtClean="0"/>
              <a:t>They think of CCSS grade 8 in that old paradigm and push for “skipping” the grade again in order to reach Calc AP by 12</a:t>
            </a:r>
            <a:r>
              <a:rPr lang="en-US" baseline="30000" dirty="0" smtClean="0"/>
              <a:t>th</a:t>
            </a:r>
            <a:r>
              <a:rPr lang="en-US" dirty="0" smtClean="0"/>
              <a:t> grade.</a:t>
            </a:r>
            <a:br>
              <a:rPr lang="en-US" dirty="0" smtClean="0"/>
            </a:br>
            <a:endParaRPr lang="en-US" dirty="0" smtClean="0"/>
          </a:p>
          <a:p>
            <a:pPr>
              <a:buFont typeface="Arial"/>
              <a:buChar char="•"/>
            </a:pPr>
            <a:r>
              <a:rPr lang="en-US" dirty="0" smtClean="0"/>
              <a:t>But there’s a problem with that…</a:t>
            </a:r>
            <a:endParaRPr lang="en-US" dirty="0"/>
          </a:p>
        </p:txBody>
      </p:sp>
      <p:sp>
        <p:nvSpPr>
          <p:cNvPr id="6" name="Footer Placeholder 2"/>
          <p:cNvSpPr txBox="1">
            <a:spLocks/>
          </p:cNvSpPr>
          <p:nvPr/>
        </p:nvSpPr>
        <p:spPr bwMode="auto">
          <a:xfrm>
            <a:off x="0" y="6553200"/>
            <a:ext cx="9144000" cy="304800"/>
          </a:xfrm>
          <a:prstGeom prst="rect">
            <a:avLst/>
          </a:prstGeom>
          <a:solidFill>
            <a:srgbClr val="3D7FA9"/>
          </a:solidFill>
          <a:ln w="9525">
            <a:noFill/>
            <a:miter lim="800000"/>
            <a:headEnd/>
            <a:tailEnd/>
          </a:ln>
          <a:effectLst/>
        </p:spPr>
        <p:txBody>
          <a:bodyPr/>
          <a:lstStyle/>
          <a:p>
            <a:pPr algn="ctr">
              <a:defRPr/>
            </a:pPr>
            <a:r>
              <a:rPr lang="en-US" sz="1400" dirty="0">
                <a:solidFill>
                  <a:schemeClr val="bg1"/>
                </a:solidFill>
                <a:latin typeface="+mj-lt"/>
              </a:rPr>
              <a:t>EngageNY.org</a:t>
            </a:r>
          </a:p>
        </p:txBody>
      </p:sp>
    </p:spTree>
    <p:extLst>
      <p:ext uri="{BB962C8B-B14F-4D97-AF65-F5344CB8AC3E}">
        <p14:creationId xmlns:p14="http://schemas.microsoft.com/office/powerpoint/2010/main" val="409216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38464" y="1074821"/>
            <a:ext cx="7628021" cy="5243541"/>
            <a:chOff x="414894" y="2055590"/>
            <a:chExt cx="7663499" cy="3597275"/>
          </a:xfrm>
        </p:grpSpPr>
        <p:pic>
          <p:nvPicPr>
            <p:cNvPr id="5" name="Picture 4"/>
            <p:cNvPicPr/>
            <p:nvPr/>
          </p:nvPicPr>
          <p:blipFill rotWithShape="1">
            <a:blip r:embed="rId2">
              <a:extLst>
                <a:ext uri="{28A0092B-C50C-407E-A947-70E740481C1C}">
                  <a14:useLocalDpi xmlns:a14="http://schemas.microsoft.com/office/drawing/2010/main" val="0"/>
                </a:ext>
              </a:extLst>
            </a:blip>
            <a:srcRect l="7433" r="23420"/>
            <a:stretch/>
          </p:blipFill>
          <p:spPr bwMode="auto">
            <a:xfrm>
              <a:off x="414894" y="2055590"/>
              <a:ext cx="4007128" cy="3589560"/>
            </a:xfrm>
            <a:prstGeom prst="rect">
              <a:avLst/>
            </a:prstGeom>
            <a:noFill/>
            <a:ln>
              <a:noFill/>
            </a:ln>
            <a:extLst>
              <a:ext uri="{53640926-AAD7-44d8-BBD7-CCE9431645EC}">
                <a14:shadowObscured xmlns:a14="http://schemas.microsoft.com/office/drawing/2010/main" xmlns=""/>
              </a:ext>
            </a:extLst>
          </p:spPr>
        </p:pic>
        <p:pic>
          <p:nvPicPr>
            <p:cNvPr id="6"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8237" r="8583"/>
            <a:stretch/>
          </p:blipFill>
          <p:spPr bwMode="auto">
            <a:xfrm>
              <a:off x="4422023" y="2055590"/>
              <a:ext cx="3656370" cy="3597275"/>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7" name="Rectangle 6"/>
          <p:cNvSpPr/>
          <p:nvPr/>
        </p:nvSpPr>
        <p:spPr>
          <a:xfrm>
            <a:off x="3744828" y="1809636"/>
            <a:ext cx="1049767" cy="692932"/>
          </a:xfrm>
          <a:prstGeom prst="rect">
            <a:avLst/>
          </a:prstGeom>
          <a:solidFill>
            <a:srgbClr val="FF0000">
              <a:alpha val="35000"/>
            </a:srgb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3731297" y="2620422"/>
            <a:ext cx="1049767" cy="546788"/>
          </a:xfrm>
          <a:prstGeom prst="rect">
            <a:avLst/>
          </a:prstGeom>
          <a:solidFill>
            <a:srgbClr val="FF0000">
              <a:alpha val="35000"/>
            </a:srgb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3744828" y="3349254"/>
            <a:ext cx="1049767" cy="790944"/>
          </a:xfrm>
          <a:prstGeom prst="rect">
            <a:avLst/>
          </a:prstGeom>
          <a:solidFill>
            <a:srgbClr val="FF0000">
              <a:alpha val="35000"/>
            </a:srgb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3731296" y="4838700"/>
            <a:ext cx="1049767" cy="419100"/>
          </a:xfrm>
          <a:prstGeom prst="rect">
            <a:avLst/>
          </a:prstGeom>
          <a:solidFill>
            <a:srgbClr val="FF0000">
              <a:alpha val="35000"/>
            </a:srgb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055772" y="1473086"/>
            <a:ext cx="1070009" cy="673100"/>
          </a:xfrm>
          <a:prstGeom prst="rect">
            <a:avLst/>
          </a:prstGeom>
          <a:solidFill>
            <a:srgbClr val="FF0000">
              <a:alpha val="35000"/>
            </a:srgb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072000" y="3825307"/>
            <a:ext cx="1053781" cy="908015"/>
          </a:xfrm>
          <a:prstGeom prst="rect">
            <a:avLst/>
          </a:prstGeom>
          <a:solidFill>
            <a:srgbClr val="FF0000">
              <a:alpha val="35000"/>
            </a:srgbClr>
          </a:solid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2459256" y="1413597"/>
            <a:ext cx="1070009" cy="584200"/>
          </a:xfrm>
          <a:prstGeom prst="rect">
            <a:avLst/>
          </a:prstGeom>
          <a:solidFill>
            <a:srgbClr val="FF0000">
              <a:alpha val="35000"/>
            </a:srgb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2459256" y="3027034"/>
            <a:ext cx="1053781" cy="717693"/>
          </a:xfrm>
          <a:prstGeom prst="rect">
            <a:avLst/>
          </a:prstGeom>
          <a:solidFill>
            <a:srgbClr val="FF0000">
              <a:alpha val="35000"/>
            </a:srgbClr>
          </a:solid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2412343" y="4010147"/>
            <a:ext cx="1070009" cy="538332"/>
          </a:xfrm>
          <a:prstGeom prst="rect">
            <a:avLst/>
          </a:prstGeom>
          <a:solidFill>
            <a:srgbClr val="FF0000">
              <a:alpha val="35000"/>
            </a:srgb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2405862" y="5399886"/>
            <a:ext cx="1053781" cy="717693"/>
          </a:xfrm>
          <a:prstGeom prst="rect">
            <a:avLst/>
          </a:prstGeom>
          <a:solidFill>
            <a:srgbClr val="FF0000">
              <a:alpha val="35000"/>
            </a:srgbClr>
          </a:solid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5035226" y="3129140"/>
            <a:ext cx="719076" cy="871881"/>
          </a:xfrm>
          <a:prstGeom prst="rect">
            <a:avLst/>
          </a:prstGeom>
          <a:solidFill>
            <a:srgbClr val="FF0000">
              <a:alpha val="35000"/>
            </a:srgb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5934588" y="4247690"/>
            <a:ext cx="726161" cy="647700"/>
          </a:xfrm>
          <a:prstGeom prst="rect">
            <a:avLst/>
          </a:prstGeom>
          <a:solidFill>
            <a:srgbClr val="FF0000">
              <a:alpha val="35000"/>
            </a:srgb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5913522" y="1347537"/>
            <a:ext cx="747227" cy="990600"/>
          </a:xfrm>
          <a:prstGeom prst="rect">
            <a:avLst/>
          </a:prstGeom>
          <a:solidFill>
            <a:srgbClr val="FF0000">
              <a:alpha val="35000"/>
            </a:srgb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5913522" y="2660789"/>
            <a:ext cx="747227" cy="1004712"/>
          </a:xfrm>
          <a:prstGeom prst="rect">
            <a:avLst/>
          </a:prstGeom>
          <a:solidFill>
            <a:srgbClr val="FF0000">
              <a:alpha val="35000"/>
            </a:srgb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4985056" y="4314191"/>
            <a:ext cx="734555" cy="514699"/>
          </a:xfrm>
          <a:prstGeom prst="rect">
            <a:avLst/>
          </a:prstGeom>
          <a:solidFill>
            <a:srgbClr val="FF0000">
              <a:alpha val="35000"/>
            </a:srgb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p:nvSpPr>
        <p:spPr>
          <a:xfrm>
            <a:off x="6848976" y="1413597"/>
            <a:ext cx="747227" cy="990600"/>
          </a:xfrm>
          <a:prstGeom prst="rect">
            <a:avLst/>
          </a:prstGeom>
          <a:solidFill>
            <a:srgbClr val="FF0000">
              <a:alpha val="35000"/>
            </a:srgb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p:nvSpPr>
        <p:spPr>
          <a:xfrm>
            <a:off x="6848976" y="2620423"/>
            <a:ext cx="747227" cy="374883"/>
          </a:xfrm>
          <a:prstGeom prst="rect">
            <a:avLst/>
          </a:prstGeom>
          <a:solidFill>
            <a:srgbClr val="FF0000">
              <a:alpha val="35000"/>
            </a:srgb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a:off x="6848976" y="3260090"/>
            <a:ext cx="747227" cy="1054100"/>
          </a:xfrm>
          <a:prstGeom prst="rect">
            <a:avLst/>
          </a:prstGeom>
          <a:solidFill>
            <a:srgbClr val="FF0000">
              <a:alpha val="35000"/>
            </a:srgb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7724275" y="1371932"/>
            <a:ext cx="719076" cy="871881"/>
          </a:xfrm>
          <a:prstGeom prst="rect">
            <a:avLst/>
          </a:prstGeom>
          <a:solidFill>
            <a:srgbClr val="FF0000">
              <a:alpha val="35000"/>
            </a:srgb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a:off x="7724275" y="2546107"/>
            <a:ext cx="719076" cy="839773"/>
          </a:xfrm>
          <a:prstGeom prst="rect">
            <a:avLst/>
          </a:prstGeom>
          <a:solidFill>
            <a:srgbClr val="FF0000">
              <a:alpha val="35000"/>
            </a:srgb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p:nvSpPr>
        <p:spPr>
          <a:xfrm>
            <a:off x="7724275" y="3722903"/>
            <a:ext cx="719076" cy="480965"/>
          </a:xfrm>
          <a:prstGeom prst="rect">
            <a:avLst/>
          </a:prstGeom>
          <a:solidFill>
            <a:srgbClr val="FF0000">
              <a:alpha val="35000"/>
            </a:srgb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p:nvSpPr>
        <p:spPr>
          <a:xfrm>
            <a:off x="7758961" y="4384661"/>
            <a:ext cx="719076" cy="427050"/>
          </a:xfrm>
          <a:prstGeom prst="rect">
            <a:avLst/>
          </a:prstGeom>
          <a:solidFill>
            <a:srgbClr val="FF0000">
              <a:alpha val="35000"/>
            </a:srgb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Down Arrow 28"/>
          <p:cNvSpPr/>
          <p:nvPr/>
        </p:nvSpPr>
        <p:spPr>
          <a:xfrm>
            <a:off x="3934326" y="176464"/>
            <a:ext cx="577516" cy="7539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ooter Placeholder 2"/>
          <p:cNvSpPr txBox="1">
            <a:spLocks/>
          </p:cNvSpPr>
          <p:nvPr/>
        </p:nvSpPr>
        <p:spPr bwMode="auto">
          <a:xfrm>
            <a:off x="0" y="6553200"/>
            <a:ext cx="9144000" cy="304800"/>
          </a:xfrm>
          <a:prstGeom prst="rect">
            <a:avLst/>
          </a:prstGeom>
          <a:solidFill>
            <a:srgbClr val="3D7FA9"/>
          </a:solidFill>
          <a:ln w="9525">
            <a:noFill/>
            <a:miter lim="800000"/>
            <a:headEnd/>
            <a:tailEnd/>
          </a:ln>
          <a:effectLst/>
        </p:spPr>
        <p:txBody>
          <a:bodyPr/>
          <a:lstStyle/>
          <a:p>
            <a:pPr algn="ctr">
              <a:defRPr/>
            </a:pPr>
            <a:r>
              <a:rPr lang="en-US" sz="1400" dirty="0">
                <a:solidFill>
                  <a:schemeClr val="bg1"/>
                </a:solidFill>
                <a:latin typeface="+mj-lt"/>
              </a:rPr>
              <a:t>EngageNY.org</a:t>
            </a:r>
          </a:p>
        </p:txBody>
      </p:sp>
    </p:spTree>
    <p:extLst>
      <p:ext uri="{BB962C8B-B14F-4D97-AF65-F5344CB8AC3E}">
        <p14:creationId xmlns:p14="http://schemas.microsoft.com/office/powerpoint/2010/main" val="20177801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8837" y="303027"/>
            <a:ext cx="6172200" cy="824382"/>
          </a:xfrm>
        </p:spPr>
        <p:txBody>
          <a:bodyPr/>
          <a:lstStyle/>
          <a:p>
            <a:r>
              <a:rPr lang="en-US" dirty="0" smtClean="0"/>
              <a:t>Protecting grade 8 </a:t>
            </a:r>
            <a:endParaRPr lang="en-US" dirty="0"/>
          </a:p>
        </p:txBody>
      </p:sp>
      <p:grpSp>
        <p:nvGrpSpPr>
          <p:cNvPr id="5" name="Group 4"/>
          <p:cNvGrpSpPr/>
          <p:nvPr/>
        </p:nvGrpSpPr>
        <p:grpSpPr>
          <a:xfrm>
            <a:off x="5943600" y="1443335"/>
            <a:ext cx="2622551" cy="4176554"/>
            <a:chOff x="939800" y="819929"/>
            <a:chExt cx="3259668" cy="3893398"/>
          </a:xfrm>
        </p:grpSpPr>
        <p:pic>
          <p:nvPicPr>
            <p:cNvPr id="6" name="Picture 5"/>
            <p:cNvPicPr>
              <a:picLocks noChangeAspect="1"/>
            </p:cNvPicPr>
            <p:nvPr/>
          </p:nvPicPr>
          <p:blipFill>
            <a:blip r:embed="rId2"/>
            <a:stretch>
              <a:fillRect/>
            </a:stretch>
          </p:blipFill>
          <p:spPr>
            <a:xfrm>
              <a:off x="939800" y="819929"/>
              <a:ext cx="3259667" cy="2187087"/>
            </a:xfrm>
            <a:prstGeom prst="rect">
              <a:avLst/>
            </a:prstGeom>
          </p:spPr>
        </p:pic>
        <p:pic>
          <p:nvPicPr>
            <p:cNvPr id="7" name="Picture 6"/>
            <p:cNvPicPr>
              <a:picLocks noChangeAspect="1"/>
            </p:cNvPicPr>
            <p:nvPr/>
          </p:nvPicPr>
          <p:blipFill>
            <a:blip r:embed="rId3"/>
            <a:stretch>
              <a:fillRect/>
            </a:stretch>
          </p:blipFill>
          <p:spPr>
            <a:xfrm>
              <a:off x="1024467" y="3097915"/>
              <a:ext cx="3175001" cy="1615412"/>
            </a:xfrm>
            <a:prstGeom prst="rect">
              <a:avLst/>
            </a:prstGeom>
          </p:spPr>
        </p:pic>
      </p:grpSp>
      <p:sp>
        <p:nvSpPr>
          <p:cNvPr id="8" name="Rectangle 7"/>
          <p:cNvSpPr/>
          <p:nvPr/>
        </p:nvSpPr>
        <p:spPr>
          <a:xfrm>
            <a:off x="264695" y="1443335"/>
            <a:ext cx="4572000" cy="2862322"/>
          </a:xfrm>
          <a:prstGeom prst="rect">
            <a:avLst/>
          </a:prstGeom>
        </p:spPr>
        <p:txBody>
          <a:bodyPr>
            <a:spAutoFit/>
          </a:bodyPr>
          <a:lstStyle/>
          <a:p>
            <a:r>
              <a:rPr lang="en-US" sz="3600" dirty="0"/>
              <a:t>It’s a marketing problem, but it appears to have possible solutions…</a:t>
            </a:r>
            <a:br>
              <a:rPr lang="en-US" sz="3600" dirty="0"/>
            </a:br>
            <a:endParaRPr lang="en-US" sz="3600" dirty="0"/>
          </a:p>
        </p:txBody>
      </p:sp>
      <p:sp>
        <p:nvSpPr>
          <p:cNvPr id="2" name="TextBox 1"/>
          <p:cNvSpPr txBox="1"/>
          <p:nvPr/>
        </p:nvSpPr>
        <p:spPr>
          <a:xfrm>
            <a:off x="5943600" y="5715000"/>
            <a:ext cx="3494314" cy="246221"/>
          </a:xfrm>
          <a:prstGeom prst="rect">
            <a:avLst/>
          </a:prstGeom>
          <a:noFill/>
        </p:spPr>
        <p:txBody>
          <a:bodyPr wrap="square" rtlCol="0">
            <a:spAutoFit/>
          </a:bodyPr>
          <a:lstStyle/>
          <a:p>
            <a:r>
              <a:rPr lang="en-US" sz="1000" dirty="0" smtClean="0"/>
              <a:t>Pathways not  endorsed by NYSED</a:t>
            </a:r>
            <a:endParaRPr lang="en-US" sz="1000" dirty="0"/>
          </a:p>
        </p:txBody>
      </p:sp>
      <p:sp>
        <p:nvSpPr>
          <p:cNvPr id="9" name="Footer Placeholder 2"/>
          <p:cNvSpPr txBox="1">
            <a:spLocks/>
          </p:cNvSpPr>
          <p:nvPr/>
        </p:nvSpPr>
        <p:spPr bwMode="auto">
          <a:xfrm>
            <a:off x="0" y="6553200"/>
            <a:ext cx="9144000" cy="304800"/>
          </a:xfrm>
          <a:prstGeom prst="rect">
            <a:avLst/>
          </a:prstGeom>
          <a:solidFill>
            <a:srgbClr val="3D7FA9"/>
          </a:solidFill>
          <a:ln w="9525">
            <a:noFill/>
            <a:miter lim="800000"/>
            <a:headEnd/>
            <a:tailEnd/>
          </a:ln>
          <a:effectLst/>
        </p:spPr>
        <p:txBody>
          <a:bodyPr/>
          <a:lstStyle/>
          <a:p>
            <a:pPr algn="ctr">
              <a:defRPr/>
            </a:pPr>
            <a:r>
              <a:rPr lang="en-US" sz="1400" dirty="0">
                <a:solidFill>
                  <a:schemeClr val="bg1"/>
                </a:solidFill>
                <a:latin typeface="+mj-lt"/>
              </a:rPr>
              <a:t>EngageNY.org</a:t>
            </a:r>
          </a:p>
        </p:txBody>
      </p:sp>
      <p:sp>
        <p:nvSpPr>
          <p:cNvPr id="10" name="TextBox 9"/>
          <p:cNvSpPr txBox="1"/>
          <p:nvPr/>
        </p:nvSpPr>
        <p:spPr>
          <a:xfrm>
            <a:off x="914400" y="5712528"/>
            <a:ext cx="1371600" cy="369332"/>
          </a:xfrm>
          <a:prstGeom prst="rect">
            <a:avLst/>
          </a:prstGeom>
          <a:noFill/>
        </p:spPr>
        <p:txBody>
          <a:bodyPr wrap="square" rtlCol="0">
            <a:spAutoFit/>
          </a:bodyPr>
          <a:lstStyle/>
          <a:p>
            <a:r>
              <a:rPr lang="en-US" dirty="0" smtClean="0">
                <a:hlinkClick r:id="rId4" action="ppaction://hlinksldjump"/>
              </a:rPr>
              <a:t>BACK</a:t>
            </a:r>
            <a:endParaRPr lang="en-US" dirty="0"/>
          </a:p>
        </p:txBody>
      </p:sp>
    </p:spTree>
    <p:extLst>
      <p:ext uri="{BB962C8B-B14F-4D97-AF65-F5344CB8AC3E}">
        <p14:creationId xmlns:p14="http://schemas.microsoft.com/office/powerpoint/2010/main" val="1984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457200"/>
            <a:ext cx="6400800" cy="2862322"/>
          </a:xfrm>
          <a:prstGeom prst="rect">
            <a:avLst/>
          </a:prstGeom>
          <a:ln>
            <a:solidFill>
              <a:srgbClr val="00B050"/>
            </a:solidFill>
          </a:ln>
        </p:spPr>
        <p:txBody>
          <a:bodyPr wrap="square">
            <a:spAutoFit/>
          </a:bodyPr>
          <a:lstStyle/>
          <a:p>
            <a:r>
              <a:rPr lang="fr-FR" b="1" dirty="0"/>
              <a:t>Common </a:t>
            </a:r>
            <a:r>
              <a:rPr lang="fr-FR" b="1" dirty="0" err="1"/>
              <a:t>Core</a:t>
            </a:r>
            <a:r>
              <a:rPr lang="fr-FR" b="1" dirty="0"/>
              <a:t> </a:t>
            </a:r>
            <a:r>
              <a:rPr lang="fr-FR" b="1" dirty="0" err="1"/>
              <a:t>Sample</a:t>
            </a:r>
            <a:r>
              <a:rPr lang="fr-FR" b="1" dirty="0"/>
              <a:t> Question #</a:t>
            </a:r>
            <a:r>
              <a:rPr lang="fr-FR" b="1" dirty="0" smtClean="0"/>
              <a:t>12</a:t>
            </a:r>
          </a:p>
          <a:p>
            <a:endParaRPr lang="fr-FR" b="1" dirty="0"/>
          </a:p>
          <a:p>
            <a:r>
              <a:rPr lang="en-US" dirty="0" smtClean="0"/>
              <a:t>Trees </a:t>
            </a:r>
            <a:r>
              <a:rPr lang="en-US" dirty="0"/>
              <a:t>that are cut down and stripped of their branches for timber are </a:t>
            </a:r>
            <a:r>
              <a:rPr lang="en-US" dirty="0" smtClean="0"/>
              <a:t>approximately cylindrical</a:t>
            </a:r>
            <a:r>
              <a:rPr lang="en-US" dirty="0"/>
              <a:t>. A timber company specializes in a certain type of tree that has a </a:t>
            </a:r>
            <a:r>
              <a:rPr lang="en-US" dirty="0" smtClean="0"/>
              <a:t>typical diameter </a:t>
            </a:r>
            <a:r>
              <a:rPr lang="en-US" dirty="0"/>
              <a:t>of 50 cm and a typical height of about 10 meters. The density of the wood</a:t>
            </a:r>
          </a:p>
          <a:p>
            <a:r>
              <a:rPr lang="en-US" dirty="0"/>
              <a:t>is 380 kilograms per cubic meter, and the wood can be sold by mass at a rate </a:t>
            </a:r>
            <a:r>
              <a:rPr lang="en-US" dirty="0" smtClean="0"/>
              <a:t>of$4.75 </a:t>
            </a:r>
            <a:r>
              <a:rPr lang="en-US" dirty="0"/>
              <a:t>per kilogram. Determine and state the minimum number of whole trees </a:t>
            </a:r>
            <a:r>
              <a:rPr lang="en-US" dirty="0" smtClean="0"/>
              <a:t>that must </a:t>
            </a:r>
            <a:r>
              <a:rPr lang="en-US" dirty="0"/>
              <a:t>be sold to raise at least $50,000.</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97" t="10314" r="26737" b="49302"/>
          <a:stretch/>
        </p:blipFill>
        <p:spPr bwMode="auto">
          <a:xfrm>
            <a:off x="1219200" y="3429000"/>
            <a:ext cx="5621472" cy="31548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7772400" y="6248400"/>
            <a:ext cx="838200" cy="369332"/>
          </a:xfrm>
          <a:prstGeom prst="rect">
            <a:avLst/>
          </a:prstGeom>
          <a:noFill/>
        </p:spPr>
        <p:txBody>
          <a:bodyPr wrap="square" rtlCol="0">
            <a:spAutoFit/>
          </a:bodyPr>
          <a:lstStyle/>
          <a:p>
            <a:r>
              <a:rPr lang="en-US" dirty="0" smtClean="0">
                <a:hlinkClick r:id="rId3" action="ppaction://hlinksldjump"/>
              </a:rPr>
              <a:t>Back</a:t>
            </a:r>
            <a:endParaRPr lang="en-US" dirty="0"/>
          </a:p>
        </p:txBody>
      </p:sp>
    </p:spTree>
    <p:extLst>
      <p:ext uri="{BB962C8B-B14F-4D97-AF65-F5344CB8AC3E}">
        <p14:creationId xmlns:p14="http://schemas.microsoft.com/office/powerpoint/2010/main" val="20647014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86" t="15168" r="6186" b="3933"/>
          <a:stretch/>
        </p:blipFill>
        <p:spPr bwMode="auto">
          <a:xfrm>
            <a:off x="152400" y="152400"/>
            <a:ext cx="8813969" cy="65836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9171495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577" t="15532" r="7577" b="343"/>
          <a:stretch/>
        </p:blipFill>
        <p:spPr bwMode="auto">
          <a:xfrm>
            <a:off x="271272" y="134112"/>
            <a:ext cx="8686800" cy="6705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1738518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4924" y="-152400"/>
            <a:ext cx="7847076" cy="1138773"/>
          </a:xfrm>
          <a:prstGeom prst="rect">
            <a:avLst/>
          </a:prstGeom>
          <a:noFill/>
        </p:spPr>
        <p:txBody>
          <a:bodyPr wrap="square" rtlCol="0">
            <a:spAutoFit/>
          </a:bodyPr>
          <a:lstStyle/>
          <a:p>
            <a:endParaRPr lang="en-US" dirty="0"/>
          </a:p>
          <a:p>
            <a:r>
              <a:rPr lang="en-US" sz="3200" b="1" dirty="0" smtClean="0">
                <a:solidFill>
                  <a:schemeClr val="accent2">
                    <a:lumMod val="75000"/>
                  </a:schemeClr>
                </a:solidFill>
              </a:rPr>
              <a:t>Goal</a:t>
            </a:r>
            <a:r>
              <a:rPr lang="en-US" dirty="0" smtClean="0"/>
              <a:t>: </a:t>
            </a:r>
            <a:r>
              <a:rPr lang="en-US" b="1" dirty="0" smtClean="0"/>
              <a:t>By 2015, NYS will have an established set of pathways to graduation that are grounded in CCLS, increase student engagement and achievement.</a:t>
            </a:r>
            <a:endParaRPr lang="en-US" b="1" dirty="0"/>
          </a:p>
        </p:txBody>
      </p:sp>
      <p:sp>
        <p:nvSpPr>
          <p:cNvPr id="5" name="TextBox 4"/>
          <p:cNvSpPr txBox="1"/>
          <p:nvPr/>
        </p:nvSpPr>
        <p:spPr>
          <a:xfrm>
            <a:off x="2057400" y="1066800"/>
            <a:ext cx="5495544"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Allow for student choice</a:t>
            </a:r>
          </a:p>
          <a:p>
            <a:pPr marL="285750" indent="-285750">
              <a:buFont typeface="Arial" panose="020B0604020202020204" pitchFamily="34" charset="0"/>
              <a:buChar char="•"/>
            </a:pPr>
            <a:r>
              <a:rPr lang="en-US" b="1" dirty="0" smtClean="0"/>
              <a:t>Have demonstrated effective outcomes for students</a:t>
            </a:r>
          </a:p>
          <a:p>
            <a:pPr marL="285750" indent="-285750">
              <a:buFont typeface="Arial" panose="020B0604020202020204" pitchFamily="34" charset="0"/>
              <a:buChar char="•"/>
            </a:pPr>
            <a:r>
              <a:rPr lang="en-US" b="1" dirty="0" smtClean="0"/>
              <a:t>Similarly rigorous</a:t>
            </a:r>
          </a:p>
          <a:p>
            <a:pPr marL="285750" indent="-285750">
              <a:buFont typeface="Arial" panose="020B0604020202020204" pitchFamily="34" charset="0"/>
              <a:buChar char="•"/>
            </a:pPr>
            <a:endParaRPr lang="en-US" dirty="0"/>
          </a:p>
        </p:txBody>
      </p:sp>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234" t="14765" r="7234" b="12439"/>
          <a:stretch/>
        </p:blipFill>
        <p:spPr bwMode="auto">
          <a:xfrm>
            <a:off x="304799" y="2456136"/>
            <a:ext cx="5284435" cy="43458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6946385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967" t="16613" r="5967" b="4242"/>
          <a:stretch/>
        </p:blipFill>
        <p:spPr bwMode="auto">
          <a:xfrm>
            <a:off x="152401" y="-10885"/>
            <a:ext cx="8229599" cy="67679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405747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02" t="17466" r="5602" b="4611"/>
          <a:stretch/>
        </p:blipFill>
        <p:spPr bwMode="auto">
          <a:xfrm>
            <a:off x="152400" y="152400"/>
            <a:ext cx="8839200" cy="60606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extBox 11"/>
          <p:cNvSpPr txBox="1"/>
          <p:nvPr/>
        </p:nvSpPr>
        <p:spPr>
          <a:xfrm>
            <a:off x="7239000" y="6454446"/>
            <a:ext cx="1834896" cy="369332"/>
          </a:xfrm>
          <a:prstGeom prst="rect">
            <a:avLst/>
          </a:prstGeom>
          <a:noFill/>
        </p:spPr>
        <p:txBody>
          <a:bodyPr wrap="square" rtlCol="0">
            <a:spAutoFit/>
          </a:bodyPr>
          <a:lstStyle/>
          <a:p>
            <a:r>
              <a:rPr lang="en-US" dirty="0" smtClean="0">
                <a:hlinkClick r:id="rId3" action="ppaction://hlinksldjump"/>
              </a:rPr>
              <a:t>Stay tuned…</a:t>
            </a:r>
            <a:endParaRPr lang="en-US" dirty="0"/>
          </a:p>
        </p:txBody>
      </p:sp>
    </p:spTree>
    <p:extLst>
      <p:ext uri="{BB962C8B-B14F-4D97-AF65-F5344CB8AC3E}">
        <p14:creationId xmlns:p14="http://schemas.microsoft.com/office/powerpoint/2010/main" val="1382339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1375"/>
            <a:ext cx="8534400" cy="461665"/>
          </a:xfrm>
          <a:prstGeom prst="rect">
            <a:avLst/>
          </a:prstGeom>
        </p:spPr>
        <p:txBody>
          <a:bodyPr wrap="square">
            <a:spAutoFit/>
          </a:bodyPr>
          <a:lstStyle/>
          <a:p>
            <a:pPr algn="ctr"/>
            <a:r>
              <a:rPr lang="en-US" sz="2400" b="1" dirty="0"/>
              <a:t>Congruence (G-CO)</a:t>
            </a:r>
            <a:endParaRPr lang="en-US" sz="2400" dirty="0"/>
          </a:p>
        </p:txBody>
      </p:sp>
      <mc:AlternateContent xmlns:mc="http://schemas.openxmlformats.org/markup-compatibility/2006" xmlns:a14="http://schemas.microsoft.com/office/drawing/2010/main">
        <mc:Choice Requires="a14">
          <p:sp>
            <p:nvSpPr>
              <p:cNvPr id="5" name="Rectangle 4"/>
              <p:cNvSpPr/>
              <p:nvPr/>
            </p:nvSpPr>
            <p:spPr>
              <a:xfrm>
                <a:off x="1237488" y="339833"/>
                <a:ext cx="7543800" cy="6524863"/>
              </a:xfrm>
              <a:prstGeom prst="rect">
                <a:avLst/>
              </a:prstGeom>
              <a:ln>
                <a:solidFill>
                  <a:schemeClr val="accent1"/>
                </a:solidFill>
              </a:ln>
            </p:spPr>
            <p:txBody>
              <a:bodyPr wrap="square">
                <a:spAutoFit/>
              </a:bodyPr>
              <a:lstStyle/>
              <a:p>
                <a:pPr algn="ctr"/>
                <a:r>
                  <a:rPr lang="en-US" b="1" dirty="0"/>
                  <a:t>A</a:t>
                </a:r>
                <a:r>
                  <a:rPr lang="en-US" b="1" dirty="0" smtClean="0"/>
                  <a:t>. Experiment </a:t>
                </a:r>
                <a:r>
                  <a:rPr lang="en-US" b="1" dirty="0"/>
                  <a:t>with the transformations in the plane. </a:t>
                </a:r>
                <a:r>
                  <a:rPr lang="en-US" b="1" dirty="0" smtClean="0">
                    <a:solidFill>
                      <a:schemeClr val="accent3"/>
                    </a:solidFill>
                  </a:rPr>
                  <a:t>(Supporting)</a:t>
                </a:r>
                <a:endParaRPr lang="en-US" dirty="0">
                  <a:solidFill>
                    <a:schemeClr val="accent3"/>
                  </a:solidFill>
                </a:endParaRPr>
              </a:p>
              <a:p>
                <a:r>
                  <a:rPr lang="en-US" dirty="0"/>
                  <a:t> </a:t>
                </a:r>
              </a:p>
              <a:p>
                <a:r>
                  <a:rPr lang="en-US" b="1" dirty="0"/>
                  <a:t>G.CO.A.1 </a:t>
                </a:r>
                <a:r>
                  <a:rPr lang="en-US" sz="1400" dirty="0"/>
                  <a:t>Know precise definitions of angle, circle, perpendicular line, parallel line, and line segment, based on the undefined notions of point, line, distance along a line, and distance around a circular arc. </a:t>
                </a:r>
              </a:p>
              <a:p>
                <a:r>
                  <a:rPr lang="en-US" dirty="0"/>
                  <a:t> </a:t>
                </a:r>
              </a:p>
              <a:p>
                <a:r>
                  <a:rPr lang="en-US" b="1" dirty="0"/>
                  <a:t>G.CO.A.2 </a:t>
                </a:r>
                <a:r>
                  <a:rPr lang="en-US" sz="1400" dirty="0"/>
                  <a:t>Represent transformations </a:t>
                </a:r>
                <a:r>
                  <a:rPr lang="en-US" sz="1400" dirty="0">
                    <a:solidFill>
                      <a:schemeClr val="accent2"/>
                    </a:solidFill>
                  </a:rPr>
                  <a:t>in the plane </a:t>
                </a:r>
                <a:r>
                  <a:rPr lang="en-US" sz="1400" dirty="0"/>
                  <a:t>using, e.g., transparencies and geometry software; describe transformations as functions that take points in the plane as inputs and give other points as outputs. Compare transformations that preserve distance and angle to those that do not (e.g., translation versus horizontal stretch). </a:t>
                </a:r>
              </a:p>
              <a:p>
                <a:r>
                  <a:rPr lang="en-US" dirty="0"/>
                  <a:t> </a:t>
                </a:r>
              </a:p>
              <a:p>
                <a:r>
                  <a:rPr lang="en-US" b="1" dirty="0"/>
                  <a:t>G.CO.A.3 </a:t>
                </a:r>
                <a:r>
                  <a:rPr lang="en-US" sz="1400" dirty="0"/>
                  <a:t>Given a rectangle, parallelogram, trapezoid, or regular polygon, describe the rotations and reflections that carry it onto itself. </a:t>
                </a:r>
                <a:r>
                  <a:rPr lang="en-US" sz="1400" dirty="0">
                    <a:hlinkClick r:id="rId2" action="ppaction://hlinksldjump"/>
                  </a:rPr>
                  <a:t>Regular Polygons </a:t>
                </a:r>
                <a:endParaRPr lang="en-US" sz="1400" dirty="0"/>
              </a:p>
              <a:p>
                <a:r>
                  <a:rPr lang="en-US" b="1" dirty="0" smtClean="0"/>
                  <a:t>NYSED</a:t>
                </a:r>
                <a:r>
                  <a:rPr lang="en-US" b="1" dirty="0"/>
                  <a:t>: </a:t>
                </a:r>
                <a:r>
                  <a:rPr lang="en-US" sz="1400" dirty="0"/>
                  <a:t>Trapezoid is defined as “A quadrilateral with at least one pair of parallel sides.” </a:t>
                </a:r>
              </a:p>
              <a:p>
                <a:endParaRPr lang="en-US" sz="1400" dirty="0"/>
              </a:p>
              <a:p>
                <a:r>
                  <a:rPr lang="en-US" b="1" dirty="0"/>
                  <a:t>G.CO.A.4 </a:t>
                </a:r>
                <a:r>
                  <a:rPr lang="en-US" sz="1400" dirty="0"/>
                  <a:t>Develop definitions of </a:t>
                </a:r>
                <a:r>
                  <a:rPr lang="en-US" sz="1400" dirty="0">
                    <a:hlinkClick r:id="rId3" action="ppaction://hlinksldjump"/>
                  </a:rPr>
                  <a:t>rotations</a:t>
                </a:r>
                <a:r>
                  <a:rPr lang="en-US" sz="1400" dirty="0"/>
                  <a:t>, reflections, and translations in terms of angles, circles, perpendicular lines, parallel lines, and line </a:t>
                </a:r>
                <a:r>
                  <a:rPr lang="en-US" sz="1400" dirty="0" smtClean="0"/>
                  <a:t>segments. </a:t>
                </a:r>
                <a:r>
                  <a:rPr lang="en-US" sz="1400" dirty="0" smtClean="0">
                    <a:solidFill>
                      <a:schemeClr val="accent2"/>
                    </a:solidFill>
                  </a:rPr>
                  <a:t>Students</a:t>
                </a:r>
                <a:r>
                  <a:rPr lang="en-US" sz="1400" dirty="0" smtClean="0"/>
                  <a:t> </a:t>
                </a:r>
                <a:r>
                  <a:rPr lang="en-US" sz="1400" dirty="0" smtClean="0">
                    <a:solidFill>
                      <a:schemeClr val="accent2"/>
                    </a:solidFill>
                  </a:rPr>
                  <a:t>may describe translations in terms of </a:t>
                </a:r>
                <a:r>
                  <a:rPr lang="en-US" sz="1400" b="1" dirty="0" smtClean="0">
                    <a:solidFill>
                      <a:schemeClr val="accent2"/>
                    </a:solidFill>
                  </a:rPr>
                  <a:t>vectors</a:t>
                </a:r>
                <a:r>
                  <a:rPr lang="en-US" sz="1400" dirty="0" smtClean="0">
                    <a:solidFill>
                      <a:schemeClr val="accent2"/>
                    </a:solidFill>
                  </a:rPr>
                  <a:t>, entities that have both magnitude and direction. </a:t>
                </a:r>
              </a:p>
              <a:p>
                <a:endParaRPr lang="en-US" sz="1400" dirty="0"/>
              </a:p>
              <a:p>
                <a:r>
                  <a:rPr lang="en-US" dirty="0"/>
                  <a:t> </a:t>
                </a:r>
                <a:r>
                  <a:rPr lang="en-US" b="1" dirty="0" smtClean="0"/>
                  <a:t>G.CO.A.5 </a:t>
                </a:r>
                <a:r>
                  <a:rPr lang="en-US" sz="1400" dirty="0"/>
                  <a:t>Given a geometric figure and a rotation, reflection, or translation, draw the transformed figure using, e.g., </a:t>
                </a:r>
                <a:r>
                  <a:rPr lang="en-US" sz="1400" dirty="0">
                    <a:solidFill>
                      <a:schemeClr val="accent2"/>
                    </a:solidFill>
                  </a:rPr>
                  <a:t>graph paper</a:t>
                </a:r>
                <a:r>
                  <a:rPr lang="en-US" sz="1400" dirty="0"/>
                  <a:t>, tracing paper, or geometry software. Specify a sequence of transformations that will carry a given figure onto another</a:t>
                </a:r>
                <a:r>
                  <a:rPr lang="en-US" sz="1400" dirty="0">
                    <a:solidFill>
                      <a:schemeClr val="accent1"/>
                    </a:solidFill>
                  </a:rPr>
                  <a:t>. </a:t>
                </a:r>
                <a:r>
                  <a:rPr lang="en-US" sz="1400" dirty="0" smtClean="0">
                    <a:solidFill>
                      <a:schemeClr val="accent1"/>
                    </a:solidFill>
                  </a:rPr>
                  <a:t> </a:t>
                </a:r>
                <a:r>
                  <a:rPr lang="en-US" sz="1400" dirty="0" smtClean="0">
                    <a:solidFill>
                      <a:schemeClr val="tx2">
                        <a:lumMod val="60000"/>
                        <a:lumOff val="40000"/>
                      </a:schemeClr>
                    </a:solidFill>
                  </a:rPr>
                  <a:t>Students will need to be able to perform and describe transformations in the coordinate plane as well, still need to know the “rules”.  Might link this work to what is done in the clusters from Geometric Properties with Equations (GPE). </a:t>
                </a:r>
                <a:r>
                  <a:rPr lang="en-US" sz="1400" dirty="0" smtClean="0">
                    <a:solidFill>
                      <a:schemeClr val="accent6">
                        <a:lumMod val="75000"/>
                      </a:schemeClr>
                    </a:solidFill>
                  </a:rPr>
                  <a:t>Direction/description of rotations will be stated.</a:t>
                </a:r>
                <a:r>
                  <a:rPr lang="en-US" sz="1400" dirty="0" smtClean="0"/>
                  <a:t> </a:t>
                </a:r>
                <a:r>
                  <a:rPr lang="en-US" sz="1400" dirty="0" smtClean="0">
                    <a:solidFill>
                      <a:schemeClr val="accent3">
                        <a:lumMod val="75000"/>
                      </a:schemeClr>
                    </a:solidFill>
                  </a:rPr>
                  <a:t> Shorthand notation will be consistent with what has appeared in the past with.  </a:t>
                </a:r>
                <a:r>
                  <a:rPr lang="en-US" sz="1400" dirty="0" smtClean="0">
                    <a:solidFill>
                      <a:schemeClr val="accent4"/>
                    </a:solidFill>
                  </a:rPr>
                  <a:t>Students may have to provide a sequence </a:t>
                </a:r>
                <a:r>
                  <a:rPr lang="en-US" sz="1400" dirty="0" smtClean="0">
                    <a:solidFill>
                      <a:srgbClr val="7030A0"/>
                    </a:solidFill>
                  </a:rPr>
                  <a:t>of transformations, but notation f </a:t>
                </a:r>
                <a14:m>
                  <m:oMath xmlns:m="http://schemas.openxmlformats.org/officeDocument/2006/math">
                    <m:r>
                      <a:rPr lang="en-US" sz="1400" i="1" smtClean="0">
                        <a:solidFill>
                          <a:srgbClr val="7030A0"/>
                        </a:solidFill>
                        <a:latin typeface="Cambria Math"/>
                        <a:ea typeface="Cambria Math"/>
                      </a:rPr>
                      <m:t>°</m:t>
                    </m:r>
                  </m:oMath>
                </a14:m>
                <a:r>
                  <a:rPr lang="en-US" sz="1400" dirty="0" smtClean="0">
                    <a:solidFill>
                      <a:srgbClr val="7030A0"/>
                    </a:solidFill>
                  </a:rPr>
                  <a:t> g, no.  </a:t>
                </a:r>
                <a:endParaRPr lang="en-US" sz="1400" dirty="0">
                  <a:solidFill>
                    <a:srgbClr val="7030A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1237488" y="339833"/>
                <a:ext cx="7543800" cy="6524863"/>
              </a:xfrm>
              <a:prstGeom prst="rect">
                <a:avLst/>
              </a:prstGeom>
              <a:blipFill rotWithShape="1">
                <a:blip r:embed="rId4"/>
                <a:stretch>
                  <a:fillRect l="-565" t="-373"/>
                </a:stretch>
              </a:blipFill>
              <a:ln>
                <a:solidFill>
                  <a:schemeClr val="accent1"/>
                </a:solidFill>
              </a:ln>
            </p:spPr>
            <p:txBody>
              <a:bodyPr/>
              <a:lstStyle/>
              <a:p>
                <a:r>
                  <a:rPr lang="en-US">
                    <a:noFill/>
                  </a:rPr>
                  <a:t> </a:t>
                </a:r>
              </a:p>
            </p:txBody>
          </p:sp>
        </mc:Fallback>
      </mc:AlternateContent>
      <p:sp>
        <p:nvSpPr>
          <p:cNvPr id="6" name="Curved Right Arrow 5"/>
          <p:cNvSpPr/>
          <p:nvPr/>
        </p:nvSpPr>
        <p:spPr>
          <a:xfrm>
            <a:off x="419100" y="2514600"/>
            <a:ext cx="762000" cy="3657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950609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3810" y="304800"/>
            <a:ext cx="5605806" cy="53731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76200" y="78423"/>
            <a:ext cx="3681984" cy="5386090"/>
          </a:xfrm>
          <a:prstGeom prst="rect">
            <a:avLst/>
          </a:prstGeom>
        </p:spPr>
        <p:txBody>
          <a:bodyPr wrap="square">
            <a:spAutoFit/>
          </a:bodyPr>
          <a:lstStyle/>
          <a:p>
            <a:r>
              <a:rPr lang="en-US" b="1" u="sng" dirty="0"/>
              <a:t>CCSS Forward: State Resources and Success Stories to Implement the Common Core</a:t>
            </a:r>
            <a:br>
              <a:rPr lang="en-US" b="1" u="sng" dirty="0"/>
            </a:br>
            <a:r>
              <a:rPr lang="en-US" sz="1600" dirty="0"/>
              <a:t>States across the nation are collaborating to develop tools and resources to implement the Common Core State Standards (CCSS). CCSS Forward is designed to highlight those items, provide updates on new resources, and shine a spotlight on state leadership with Common Core implementation. This site was assembled from contributions by over 40 states convened through CCSSO’s Implementing the Common Core Standards (ICCS) group and English language arts and Math State </a:t>
            </a:r>
            <a:r>
              <a:rPr lang="en-US" sz="1600" dirty="0" err="1"/>
              <a:t>Collaboratives</a:t>
            </a:r>
            <a:r>
              <a:rPr lang="en-US" sz="1600" dirty="0"/>
              <a:t> on Assessment and Student Standards (SCASS). To learn more go to </a:t>
            </a:r>
            <a:r>
              <a:rPr lang="en-US" sz="1600" dirty="0">
                <a:hlinkClick r:id="rId3"/>
              </a:rPr>
              <a:t>http://www.ccsso.org/CCSS_Forward_State_Resources_and_Success_Stories_to_Implement_the_Comm</a:t>
            </a:r>
            <a:r>
              <a:rPr lang="en-US" dirty="0">
                <a:hlinkClick r:id="rId3"/>
              </a:rPr>
              <a:t>on_Core.html</a:t>
            </a:r>
            <a:endParaRPr lang="en-US" dirty="0"/>
          </a:p>
        </p:txBody>
      </p:sp>
    </p:spTree>
    <p:extLst>
      <p:ext uri="{BB962C8B-B14F-4D97-AF65-F5344CB8AC3E}">
        <p14:creationId xmlns:p14="http://schemas.microsoft.com/office/powerpoint/2010/main" val="15022530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26" t="8677" r="2526" b="7340"/>
          <a:stretch/>
        </p:blipFill>
        <p:spPr bwMode="auto">
          <a:xfrm>
            <a:off x="-1356674" y="21210"/>
            <a:ext cx="10649975" cy="7315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0410892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805" t="10950" r="24977" b="1246"/>
          <a:stretch/>
        </p:blipFill>
        <p:spPr bwMode="auto">
          <a:xfrm>
            <a:off x="402336" y="2743200"/>
            <a:ext cx="2639568" cy="35139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2182" t="9170" r="22363" b="-2424"/>
          <a:stretch/>
        </p:blipFill>
        <p:spPr bwMode="auto">
          <a:xfrm>
            <a:off x="3505200" y="220427"/>
            <a:ext cx="5408859" cy="65613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ectangle 6"/>
          <p:cNvSpPr/>
          <p:nvPr/>
        </p:nvSpPr>
        <p:spPr>
          <a:xfrm>
            <a:off x="199644" y="2209800"/>
            <a:ext cx="3044952" cy="646331"/>
          </a:xfrm>
          <a:prstGeom prst="rect">
            <a:avLst/>
          </a:prstGeom>
        </p:spPr>
        <p:txBody>
          <a:bodyPr wrap="square">
            <a:spAutoFit/>
          </a:bodyPr>
          <a:lstStyle/>
          <a:p>
            <a:pPr algn="ctr"/>
            <a:r>
              <a:rPr lang="en-US" b="1" dirty="0"/>
              <a:t>KATM Created Common Core Flip Books</a:t>
            </a:r>
            <a:endParaRPr lang="en-US" dirty="0"/>
          </a:p>
        </p:txBody>
      </p:sp>
      <p:sp>
        <p:nvSpPr>
          <p:cNvPr id="8" name="Rectangle 7"/>
          <p:cNvSpPr/>
          <p:nvPr/>
        </p:nvSpPr>
        <p:spPr>
          <a:xfrm>
            <a:off x="36576" y="381000"/>
            <a:ext cx="3087624" cy="646331"/>
          </a:xfrm>
          <a:prstGeom prst="rect">
            <a:avLst/>
          </a:prstGeom>
        </p:spPr>
        <p:txBody>
          <a:bodyPr wrap="square">
            <a:spAutoFit/>
          </a:bodyPr>
          <a:lstStyle/>
          <a:p>
            <a:r>
              <a:rPr lang="en-US" b="1" dirty="0"/>
              <a:t>Understanding the Standards: Content and Practices</a:t>
            </a:r>
            <a:r>
              <a:rPr lang="en-US" dirty="0"/>
              <a:t> </a:t>
            </a:r>
          </a:p>
        </p:txBody>
      </p:sp>
    </p:spTree>
    <p:extLst>
      <p:ext uri="{BB962C8B-B14F-4D97-AF65-F5344CB8AC3E}">
        <p14:creationId xmlns:p14="http://schemas.microsoft.com/office/powerpoint/2010/main" val="39493474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445" t="8922" r="20881" b="-8922"/>
          <a:stretch/>
        </p:blipFill>
        <p:spPr bwMode="auto">
          <a:xfrm>
            <a:off x="1219200" y="0"/>
            <a:ext cx="7010400" cy="7086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8033265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329" t="16423" r="20102" b="-11663"/>
          <a:stretch/>
        </p:blipFill>
        <p:spPr bwMode="auto">
          <a:xfrm>
            <a:off x="-609600" y="228600"/>
            <a:ext cx="9052560" cy="7086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3054452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25" t="10292" r="22414" b="7619"/>
          <a:stretch/>
        </p:blipFill>
        <p:spPr bwMode="auto">
          <a:xfrm>
            <a:off x="-1143000" y="289080"/>
            <a:ext cx="9296400" cy="61399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9037228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36" t="10914" r="18497" b="-6996"/>
          <a:stretch/>
        </p:blipFill>
        <p:spPr bwMode="auto">
          <a:xfrm>
            <a:off x="115825" y="533400"/>
            <a:ext cx="4404359" cy="5886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229" t="7918" r="-14212" b="-4390"/>
          <a:stretch/>
        </p:blipFill>
        <p:spPr bwMode="auto">
          <a:xfrm>
            <a:off x="4520184" y="609600"/>
            <a:ext cx="7132320" cy="5734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618722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7391400" cy="6705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1418862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2576" t="8494" r="19954" b="8494"/>
          <a:stretch/>
        </p:blipFill>
        <p:spPr bwMode="auto">
          <a:xfrm>
            <a:off x="-990600" y="-2357"/>
            <a:ext cx="8686800" cy="65555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0502062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555" t="8333" r="17555" b="8333"/>
          <a:stretch/>
        </p:blipFill>
        <p:spPr bwMode="auto">
          <a:xfrm>
            <a:off x="1371600" y="228600"/>
            <a:ext cx="6934200" cy="6400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134108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76552"/>
            <a:ext cx="8534400" cy="461665"/>
          </a:xfrm>
          <a:prstGeom prst="rect">
            <a:avLst/>
          </a:prstGeom>
        </p:spPr>
        <p:txBody>
          <a:bodyPr wrap="square">
            <a:spAutoFit/>
          </a:bodyPr>
          <a:lstStyle/>
          <a:p>
            <a:pPr algn="ctr"/>
            <a:r>
              <a:rPr lang="en-US" sz="2400" b="1" dirty="0"/>
              <a:t>Congruence (G-CO)</a:t>
            </a:r>
            <a:endParaRPr lang="en-US" sz="2400" dirty="0"/>
          </a:p>
        </p:txBody>
      </p:sp>
      <p:sp>
        <p:nvSpPr>
          <p:cNvPr id="5" name="Rectangle 4"/>
          <p:cNvSpPr/>
          <p:nvPr/>
        </p:nvSpPr>
        <p:spPr>
          <a:xfrm>
            <a:off x="457200" y="1028343"/>
            <a:ext cx="8229600" cy="5262979"/>
          </a:xfrm>
          <a:prstGeom prst="rect">
            <a:avLst/>
          </a:prstGeom>
          <a:ln>
            <a:solidFill>
              <a:schemeClr val="accent1">
                <a:shade val="50000"/>
              </a:schemeClr>
            </a:solidFill>
          </a:ln>
        </p:spPr>
        <p:txBody>
          <a:bodyPr wrap="square">
            <a:spAutoFit/>
          </a:bodyPr>
          <a:lstStyle/>
          <a:p>
            <a:pPr algn="ctr"/>
            <a:r>
              <a:rPr lang="en-US" b="1" dirty="0"/>
              <a:t>B. Understand congruence in terms of rigid motions. </a:t>
            </a:r>
            <a:r>
              <a:rPr lang="en-US" b="1" dirty="0" smtClean="0">
                <a:solidFill>
                  <a:schemeClr val="accent1"/>
                </a:solidFill>
              </a:rPr>
              <a:t>(Major)</a:t>
            </a:r>
          </a:p>
          <a:p>
            <a:endParaRPr lang="en-US" dirty="0"/>
          </a:p>
          <a:p>
            <a:r>
              <a:rPr lang="en-US" b="1" dirty="0"/>
              <a:t>G.CO.B.6 </a:t>
            </a:r>
            <a:r>
              <a:rPr lang="en-US" sz="1400" dirty="0"/>
              <a:t>Use geometric descriptions of </a:t>
            </a:r>
            <a:r>
              <a:rPr lang="en-US" sz="1400" dirty="0">
                <a:solidFill>
                  <a:schemeClr val="accent2"/>
                </a:solidFill>
              </a:rPr>
              <a:t>rigid motions </a:t>
            </a:r>
            <a:r>
              <a:rPr lang="en-US" sz="1400" dirty="0"/>
              <a:t>to transform figures and to predict the effect of a given rigid motion on a given figure; given two figures, use the definition of congruence in terms of rigid motions to decide if they are congruent</a:t>
            </a:r>
            <a:r>
              <a:rPr lang="en-US" sz="1400" dirty="0">
                <a:solidFill>
                  <a:schemeClr val="accent2"/>
                </a:solidFill>
              </a:rPr>
              <a:t>. A </a:t>
            </a:r>
            <a:r>
              <a:rPr lang="en-US" sz="1400" i="1" dirty="0">
                <a:solidFill>
                  <a:schemeClr val="accent2"/>
                </a:solidFill>
              </a:rPr>
              <a:t>rigid motion </a:t>
            </a:r>
            <a:r>
              <a:rPr lang="en-US" sz="1400" dirty="0">
                <a:solidFill>
                  <a:schemeClr val="accent2"/>
                </a:solidFill>
              </a:rPr>
              <a:t>of the plane </a:t>
            </a:r>
            <a:r>
              <a:rPr lang="en-US" sz="1400" dirty="0" smtClean="0">
                <a:solidFill>
                  <a:schemeClr val="accent2"/>
                </a:solidFill>
              </a:rPr>
              <a:t>( also known as an </a:t>
            </a:r>
            <a:r>
              <a:rPr lang="en-US" sz="1400" i="1" dirty="0" err="1">
                <a:solidFill>
                  <a:schemeClr val="accent2"/>
                </a:solidFill>
              </a:rPr>
              <a:t>isometry</a:t>
            </a:r>
            <a:r>
              <a:rPr lang="en-US" sz="1400" i="1" dirty="0">
                <a:solidFill>
                  <a:schemeClr val="accent2"/>
                </a:solidFill>
              </a:rPr>
              <a:t> </a:t>
            </a:r>
            <a:r>
              <a:rPr lang="en-US" sz="1400" dirty="0">
                <a:solidFill>
                  <a:schemeClr val="accent2"/>
                </a:solidFill>
              </a:rPr>
              <a:t>) is a motion </a:t>
            </a:r>
            <a:r>
              <a:rPr lang="en-US" sz="1400" dirty="0" smtClean="0">
                <a:solidFill>
                  <a:schemeClr val="accent2"/>
                </a:solidFill>
              </a:rPr>
              <a:t>which preserves distance and angle measure.</a:t>
            </a:r>
            <a:endParaRPr lang="en-US" sz="1400" dirty="0">
              <a:solidFill>
                <a:schemeClr val="accent2"/>
              </a:solidFill>
            </a:endParaRPr>
          </a:p>
          <a:p>
            <a:pPr algn="ctr"/>
            <a:r>
              <a:rPr lang="en-US" sz="1400" dirty="0">
                <a:solidFill>
                  <a:schemeClr val="accent2"/>
                </a:solidFill>
              </a:rPr>
              <a:t>There are four basic rigid motions:</a:t>
            </a:r>
          </a:p>
          <a:p>
            <a:pPr algn="ctr"/>
            <a:r>
              <a:rPr lang="en-US" sz="1400" dirty="0">
                <a:solidFill>
                  <a:schemeClr val="accent2"/>
                </a:solidFill>
              </a:rPr>
              <a:t>(1) </a:t>
            </a:r>
            <a:r>
              <a:rPr lang="en-US" sz="1400" dirty="0" smtClean="0">
                <a:solidFill>
                  <a:schemeClr val="accent2"/>
                </a:solidFill>
              </a:rPr>
              <a:t>Reflection</a:t>
            </a:r>
            <a:endParaRPr lang="en-US" sz="1400" dirty="0">
              <a:solidFill>
                <a:schemeClr val="accent2"/>
              </a:solidFill>
            </a:endParaRPr>
          </a:p>
          <a:p>
            <a:pPr algn="ctr"/>
            <a:r>
              <a:rPr lang="en-US" sz="1400" dirty="0">
                <a:solidFill>
                  <a:schemeClr val="accent2"/>
                </a:solidFill>
              </a:rPr>
              <a:t>(2) Glide </a:t>
            </a:r>
            <a:r>
              <a:rPr lang="en-US" sz="1400" dirty="0" smtClean="0">
                <a:solidFill>
                  <a:schemeClr val="accent2"/>
                </a:solidFill>
              </a:rPr>
              <a:t>Reflection</a:t>
            </a:r>
            <a:endParaRPr lang="en-US" sz="1400" dirty="0">
              <a:solidFill>
                <a:schemeClr val="accent2"/>
              </a:solidFill>
            </a:endParaRPr>
          </a:p>
          <a:p>
            <a:pPr algn="ctr"/>
            <a:r>
              <a:rPr lang="en-US" sz="1400" dirty="0">
                <a:solidFill>
                  <a:schemeClr val="accent2"/>
                </a:solidFill>
              </a:rPr>
              <a:t>(3) Rotation</a:t>
            </a:r>
          </a:p>
          <a:p>
            <a:pPr algn="ctr"/>
            <a:r>
              <a:rPr lang="en-US" sz="1400" dirty="0">
                <a:solidFill>
                  <a:schemeClr val="accent2"/>
                </a:solidFill>
              </a:rPr>
              <a:t>(4) </a:t>
            </a:r>
            <a:r>
              <a:rPr lang="en-US" sz="1400" dirty="0" smtClean="0">
                <a:solidFill>
                  <a:schemeClr val="accent2"/>
                </a:solidFill>
              </a:rPr>
              <a:t>Translation</a:t>
            </a:r>
          </a:p>
          <a:p>
            <a:pPr algn="ctr"/>
            <a:endParaRPr lang="en-US" sz="1400" dirty="0">
              <a:solidFill>
                <a:schemeClr val="accent2"/>
              </a:solidFill>
            </a:endParaRPr>
          </a:p>
          <a:p>
            <a:pPr algn="ctr"/>
            <a:r>
              <a:rPr lang="en-US" sz="1400" dirty="0" smtClean="0">
                <a:solidFill>
                  <a:schemeClr val="accent2"/>
                </a:solidFill>
              </a:rPr>
              <a:t>What do they do….</a:t>
            </a:r>
          </a:p>
          <a:p>
            <a:pPr algn="ctr"/>
            <a:r>
              <a:rPr lang="en-US" sz="1400" dirty="0" smtClean="0">
                <a:solidFill>
                  <a:schemeClr val="accent2"/>
                </a:solidFill>
              </a:rPr>
              <a:t>Map lines to lines, rays to rays, segments to segments, angles to angles</a:t>
            </a:r>
          </a:p>
          <a:p>
            <a:pPr algn="ctr"/>
            <a:r>
              <a:rPr lang="en-US" sz="1400" dirty="0" smtClean="0">
                <a:solidFill>
                  <a:schemeClr val="accent2"/>
                </a:solidFill>
              </a:rPr>
              <a:t>Preserve lengths of segments and the measures of angles</a:t>
            </a:r>
          </a:p>
          <a:p>
            <a:endParaRPr lang="en-US" dirty="0"/>
          </a:p>
          <a:p>
            <a:r>
              <a:rPr lang="en-US" b="1" dirty="0"/>
              <a:t>G.CO.B.7 </a:t>
            </a:r>
            <a:r>
              <a:rPr lang="en-US" sz="1400" dirty="0"/>
              <a:t>Use the definition of congruence in terms of rigid motions to show that two triangles are congruent if and only if corresponding pairs of sides and corresponding pairs of angles are congruent. </a:t>
            </a:r>
            <a:r>
              <a:rPr lang="en-US" sz="1400" dirty="0" smtClean="0">
                <a:hlinkClick r:id="rId2" action="ppaction://hlinksldjump"/>
              </a:rPr>
              <a:t>Illustrative Math</a:t>
            </a:r>
            <a:endParaRPr lang="en-US" sz="1400" dirty="0" smtClean="0"/>
          </a:p>
          <a:p>
            <a:endParaRPr lang="en-US" dirty="0"/>
          </a:p>
          <a:p>
            <a:r>
              <a:rPr lang="en-US" b="1" dirty="0"/>
              <a:t>G.CO.B.8 </a:t>
            </a:r>
            <a:r>
              <a:rPr lang="en-US" sz="1400" dirty="0"/>
              <a:t>Explain how the criteria for triangle congruence (ASA, SAS, and SSS) follow from the definition of congruence in terms of rigid motions. </a:t>
            </a:r>
            <a:endParaRPr lang="en-US" dirty="0"/>
          </a:p>
        </p:txBody>
      </p:sp>
      <p:pic>
        <p:nvPicPr>
          <p:cNvPr id="3074" name="Picture 2" descr="C:\Documents and Settings\sbrockle\Local Settings\Temporary Internet Files\Content.IE5\J1UJ3BZ1\MC90044003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9146"/>
            <a:ext cx="1066800" cy="8964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5058584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7952" y="243840"/>
            <a:ext cx="8610600" cy="1231106"/>
          </a:xfrm>
          <a:prstGeom prst="rect">
            <a:avLst/>
          </a:prstGeom>
        </p:spPr>
        <p:txBody>
          <a:bodyPr wrap="square">
            <a:spAutoFit/>
          </a:bodyPr>
          <a:lstStyle/>
          <a:p>
            <a:r>
              <a:rPr lang="en-US" sz="1000" dirty="0"/>
              <a:t>In an effort to identify and shine a spotlight on emerging exemplary CCSS-aligned lesson and unit plans, Achieve launched and is facilitating the </a:t>
            </a:r>
            <a:r>
              <a:rPr lang="en-US" sz="1200" b="1" dirty="0" err="1"/>
              <a:t>EQuIP</a:t>
            </a:r>
            <a:r>
              <a:rPr lang="en-US" sz="1200" b="1" dirty="0"/>
              <a:t> Peer Review Panel </a:t>
            </a:r>
            <a:r>
              <a:rPr lang="en-US" sz="1000" dirty="0"/>
              <a:t>– a group of expert reviewers who will evaluate the quality and alignment of lessons and units to the CCSS. Lessons and units that are identified as “Exemplars” and “Exemplars if Improved” will be posted on </a:t>
            </a:r>
            <a:r>
              <a:rPr lang="en-US" sz="1000" dirty="0" err="1"/>
              <a:t>Achieve’s</a:t>
            </a:r>
            <a:r>
              <a:rPr lang="en-US" sz="1000" dirty="0"/>
              <a:t> website and shared with </a:t>
            </a:r>
            <a:r>
              <a:rPr lang="en-US" sz="1000" dirty="0" err="1"/>
              <a:t>Achieve’s</a:t>
            </a:r>
            <a:r>
              <a:rPr lang="en-US" sz="1000" dirty="0"/>
              <a:t> network of state educators, policy leaders and partners in order to provide educators access to a shared set of high-quality instructional materials. If you or your state, district, school or organization has developed exemplary lessons or units aligned to the CCSS, please consider submitting these instructional materials for review by the </a:t>
            </a:r>
            <a:r>
              <a:rPr lang="en-US" sz="1000" dirty="0" err="1"/>
              <a:t>EQuIP</a:t>
            </a:r>
            <a:r>
              <a:rPr lang="en-US" sz="1000" dirty="0"/>
              <a:t> Peer Review Panel in order to provide educators across the country with various models and templates of high quality and CCSS-aligned lesson and unit plans. The objective is not to endorse a particular curriculum, product, or template, but rather to identify lessons and units that best illustrate the cognitive demands of the CCSS.</a:t>
            </a:r>
          </a:p>
        </p:txBody>
      </p:sp>
      <p:sp>
        <p:nvSpPr>
          <p:cNvPr id="6" name="Rectangle 5"/>
          <p:cNvSpPr/>
          <p:nvPr/>
        </p:nvSpPr>
        <p:spPr>
          <a:xfrm>
            <a:off x="307848" y="5830669"/>
            <a:ext cx="4572000" cy="646331"/>
          </a:xfrm>
          <a:prstGeom prst="rect">
            <a:avLst/>
          </a:prstGeom>
        </p:spPr>
        <p:txBody>
          <a:bodyPr>
            <a:spAutoFit/>
          </a:bodyPr>
          <a:lstStyle/>
          <a:p>
            <a:r>
              <a:rPr lang="en-US" dirty="0"/>
              <a:t>https://www.teachingchannel.org/videos/peer-review-for-better-lessons-equip</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0"/>
            <a:ext cx="5225143" cy="40576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11" t="16259" r="2811" b="10705"/>
          <a:stretch/>
        </p:blipFill>
        <p:spPr bwMode="auto">
          <a:xfrm>
            <a:off x="4485917" y="1828800"/>
            <a:ext cx="4658083" cy="3581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Footer Placeholder 2"/>
          <p:cNvSpPr txBox="1">
            <a:spLocks/>
          </p:cNvSpPr>
          <p:nvPr/>
        </p:nvSpPr>
        <p:spPr bwMode="auto">
          <a:xfrm>
            <a:off x="0" y="6553200"/>
            <a:ext cx="9144000" cy="304800"/>
          </a:xfrm>
          <a:prstGeom prst="rect">
            <a:avLst/>
          </a:prstGeom>
          <a:solidFill>
            <a:srgbClr val="3D7FA9"/>
          </a:solidFill>
          <a:ln w="9525">
            <a:noFill/>
            <a:miter lim="800000"/>
            <a:headEnd/>
            <a:tailEnd/>
          </a:ln>
          <a:effectLst/>
        </p:spPr>
        <p:txBody>
          <a:bodyPr/>
          <a:lstStyle/>
          <a:p>
            <a:pPr algn="ctr">
              <a:defRPr/>
            </a:pPr>
            <a:r>
              <a:rPr lang="en-US" sz="1400" dirty="0">
                <a:solidFill>
                  <a:schemeClr val="bg1"/>
                </a:solidFill>
                <a:latin typeface="+mj-lt"/>
              </a:rPr>
              <a:t>EngageNY.org</a:t>
            </a:r>
          </a:p>
        </p:txBody>
      </p:sp>
    </p:spTree>
    <p:extLst>
      <p:ext uri="{BB962C8B-B14F-4D97-AF65-F5344CB8AC3E}">
        <p14:creationId xmlns:p14="http://schemas.microsoft.com/office/powerpoint/2010/main" val="42674013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81000"/>
            <a:ext cx="4572000" cy="646331"/>
          </a:xfrm>
          <a:prstGeom prst="rect">
            <a:avLst/>
          </a:prstGeom>
        </p:spPr>
        <p:txBody>
          <a:bodyPr>
            <a:spAutoFit/>
          </a:bodyPr>
          <a:lstStyle/>
          <a:p>
            <a:r>
              <a:rPr lang="en-US" b="1" dirty="0" smtClean="0"/>
              <a:t>Scaffolding </a:t>
            </a:r>
            <a:r>
              <a:rPr lang="en-US" b="1" dirty="0"/>
              <a:t>Instruction for English Language Learners: A Resource Guide for Mathematics </a:t>
            </a:r>
            <a:endParaRPr lang="en-US" dirty="0"/>
          </a:p>
        </p:txBody>
      </p:sp>
      <p:sp>
        <p:nvSpPr>
          <p:cNvPr id="5" name="Rectangle 4"/>
          <p:cNvSpPr/>
          <p:nvPr/>
        </p:nvSpPr>
        <p:spPr>
          <a:xfrm>
            <a:off x="533400" y="1015294"/>
            <a:ext cx="4114800" cy="400110"/>
          </a:xfrm>
          <a:prstGeom prst="rect">
            <a:avLst/>
          </a:prstGeom>
          <a:noFill/>
        </p:spPr>
        <p:txBody>
          <a:bodyPr wrap="square">
            <a:spAutoFit/>
          </a:bodyPr>
          <a:lstStyle/>
          <a:p>
            <a:r>
              <a:rPr lang="en-US" sz="1000" dirty="0">
                <a:solidFill>
                  <a:schemeClr val="accent1"/>
                </a:solidFill>
              </a:rPr>
              <a:t>https://www.engageny.org/resource/scaffolding-instruction-english-language-learners-resource-guides-english-language-arts-and</a:t>
            </a:r>
          </a:p>
        </p:txBody>
      </p:sp>
      <p:sp>
        <p:nvSpPr>
          <p:cNvPr id="6" name="Rectangle 5"/>
          <p:cNvSpPr/>
          <p:nvPr/>
        </p:nvSpPr>
        <p:spPr>
          <a:xfrm>
            <a:off x="533400" y="1422977"/>
            <a:ext cx="4572000" cy="2492990"/>
          </a:xfrm>
          <a:prstGeom prst="rect">
            <a:avLst/>
          </a:prstGeom>
        </p:spPr>
        <p:txBody>
          <a:bodyPr>
            <a:spAutoFit/>
          </a:bodyPr>
          <a:lstStyle/>
          <a:p>
            <a:r>
              <a:rPr lang="en-US" sz="1200" dirty="0"/>
              <a:t>The resource guides were developed by national experts in ELL instruction, Diane August and Diane </a:t>
            </a:r>
            <a:r>
              <a:rPr lang="en-US" sz="1200" dirty="0" err="1"/>
              <a:t>Staehr</a:t>
            </a:r>
            <a:r>
              <a:rPr lang="en-US" sz="1200" dirty="0"/>
              <a:t> </a:t>
            </a:r>
            <a:r>
              <a:rPr lang="en-US" sz="1200" dirty="0" err="1"/>
              <a:t>Fenner</a:t>
            </a:r>
            <a:r>
              <a:rPr lang="en-US" sz="1200" dirty="0"/>
              <a:t>, who have developed these ELL scaffolds for New York State that are aligned to the Common Core and are research-based instructional strategies for developing content and language with ELL students. The resource guides first provide a description of each scaffolding strategy used, and explain the research basis for such approaches. The guides then provide examples of lessons from each partner organization that has worked with NYS educators to develop optional curriculum modules on </a:t>
            </a:r>
            <a:r>
              <a:rPr lang="en-US" sz="1200" dirty="0" err="1"/>
              <a:t>EngageNY</a:t>
            </a:r>
            <a:r>
              <a:rPr lang="en-US" sz="1200" dirty="0"/>
              <a:t>, embedding research-based scaffolds into the lessons. The examples include instructions for teachers, actions for students, and additional resources to facilitate implementing each scaffolding technique.</a:t>
            </a:r>
          </a:p>
        </p:txBody>
      </p:sp>
      <p:sp>
        <p:nvSpPr>
          <p:cNvPr id="7" name="Rectangle 6"/>
          <p:cNvSpPr/>
          <p:nvPr/>
        </p:nvSpPr>
        <p:spPr>
          <a:xfrm>
            <a:off x="304800" y="3915967"/>
            <a:ext cx="3810000" cy="400110"/>
          </a:xfrm>
          <a:prstGeom prst="rect">
            <a:avLst/>
          </a:prstGeom>
        </p:spPr>
        <p:txBody>
          <a:bodyPr wrap="square">
            <a:spAutoFit/>
          </a:bodyPr>
          <a:lstStyle/>
          <a:p>
            <a:r>
              <a:rPr lang="en-US" sz="1000" b="1" dirty="0"/>
              <a:t>Kindergarten, Module 3, Lesson 3: Make Series of </a:t>
            </a:r>
            <a:r>
              <a:rPr lang="en-US" sz="1000" b="1" i="1" dirty="0"/>
              <a:t>Longer Than </a:t>
            </a:r>
            <a:r>
              <a:rPr lang="en-US" sz="1000" b="1" dirty="0"/>
              <a:t>and </a:t>
            </a:r>
            <a:r>
              <a:rPr lang="en-US" sz="1000" b="1" i="1" dirty="0"/>
              <a:t>Shorter Than </a:t>
            </a:r>
            <a:r>
              <a:rPr lang="en-US" sz="1000" b="1" dirty="0"/>
              <a:t>Comparisons </a:t>
            </a:r>
            <a:endParaRPr lang="en-US" sz="1000" dirty="0"/>
          </a:p>
        </p:txBody>
      </p:sp>
      <p:sp>
        <p:nvSpPr>
          <p:cNvPr id="8" name="Rectangle 7"/>
          <p:cNvSpPr/>
          <p:nvPr/>
        </p:nvSpPr>
        <p:spPr>
          <a:xfrm>
            <a:off x="304800" y="4319672"/>
            <a:ext cx="3276600" cy="400110"/>
          </a:xfrm>
          <a:prstGeom prst="rect">
            <a:avLst/>
          </a:prstGeom>
        </p:spPr>
        <p:txBody>
          <a:bodyPr wrap="square">
            <a:spAutoFit/>
          </a:bodyPr>
          <a:lstStyle/>
          <a:p>
            <a:r>
              <a:rPr lang="en-US" sz="1000" b="1" dirty="0"/>
              <a:t>Grade 4, Module 5, Lesson 16: Use Visual Models to Add and Subtract Two Fractions With the Same Units</a:t>
            </a:r>
          </a:p>
        </p:txBody>
      </p:sp>
      <p:sp>
        <p:nvSpPr>
          <p:cNvPr id="9" name="Rectangle 8"/>
          <p:cNvSpPr/>
          <p:nvPr/>
        </p:nvSpPr>
        <p:spPr>
          <a:xfrm>
            <a:off x="285161" y="4719782"/>
            <a:ext cx="2743200" cy="400110"/>
          </a:xfrm>
          <a:prstGeom prst="rect">
            <a:avLst/>
          </a:prstGeom>
        </p:spPr>
        <p:txBody>
          <a:bodyPr wrap="square">
            <a:spAutoFit/>
          </a:bodyPr>
          <a:lstStyle/>
          <a:p>
            <a:r>
              <a:rPr lang="en-US" sz="1000" b="1" dirty="0" smtClean="0"/>
              <a:t>Grade 8, Module 3, Lesson 6: Proofs of Laws of Exponents</a:t>
            </a:r>
            <a:endParaRPr lang="en-US" sz="1000" b="1" dirty="0"/>
          </a:p>
        </p:txBody>
      </p:sp>
      <p:sp>
        <p:nvSpPr>
          <p:cNvPr id="11" name="Rectangle 10"/>
          <p:cNvSpPr/>
          <p:nvPr/>
        </p:nvSpPr>
        <p:spPr>
          <a:xfrm>
            <a:off x="310299" y="5121029"/>
            <a:ext cx="4203192" cy="400110"/>
          </a:xfrm>
          <a:prstGeom prst="rect">
            <a:avLst/>
          </a:prstGeom>
        </p:spPr>
        <p:txBody>
          <a:bodyPr wrap="square">
            <a:spAutoFit/>
          </a:bodyPr>
          <a:lstStyle/>
          <a:p>
            <a:r>
              <a:rPr lang="en-US" sz="1000" b="1" dirty="0"/>
              <a:t>Algebra I, Module 3, Lesson 5: The Power of </a:t>
            </a:r>
            <a:endParaRPr lang="en-US" sz="1000" b="1" dirty="0" smtClean="0"/>
          </a:p>
          <a:p>
            <a:r>
              <a:rPr lang="en-US" sz="1000" b="1" dirty="0" smtClean="0"/>
              <a:t>Exponential </a:t>
            </a:r>
            <a:r>
              <a:rPr lang="en-US" sz="1000" b="1" dirty="0"/>
              <a:t>Growth</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984" t="14386" r="20984" b="7244"/>
          <a:stretch/>
        </p:blipFill>
        <p:spPr bwMode="auto">
          <a:xfrm>
            <a:off x="5236421" y="-312728"/>
            <a:ext cx="3907579" cy="52767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81" t="14977" r="1081" b="5393"/>
          <a:stretch/>
        </p:blipFill>
        <p:spPr bwMode="auto">
          <a:xfrm>
            <a:off x="3581400" y="4395188"/>
            <a:ext cx="2971800" cy="22519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Footer Placeholder 2"/>
          <p:cNvSpPr txBox="1">
            <a:spLocks/>
          </p:cNvSpPr>
          <p:nvPr/>
        </p:nvSpPr>
        <p:spPr bwMode="auto">
          <a:xfrm>
            <a:off x="0" y="6553200"/>
            <a:ext cx="9144000" cy="304800"/>
          </a:xfrm>
          <a:prstGeom prst="rect">
            <a:avLst/>
          </a:prstGeom>
          <a:solidFill>
            <a:srgbClr val="3D7FA9"/>
          </a:solidFill>
          <a:ln w="9525">
            <a:noFill/>
            <a:miter lim="800000"/>
            <a:headEnd/>
            <a:tailEnd/>
          </a:ln>
          <a:effectLst/>
        </p:spPr>
        <p:txBody>
          <a:bodyPr/>
          <a:lstStyle/>
          <a:p>
            <a:pPr algn="ctr">
              <a:defRPr/>
            </a:pPr>
            <a:r>
              <a:rPr lang="en-US" sz="1400" dirty="0">
                <a:solidFill>
                  <a:schemeClr val="bg1"/>
                </a:solidFill>
                <a:latin typeface="+mj-lt"/>
              </a:rPr>
              <a:t>EngageNY.org</a:t>
            </a:r>
          </a:p>
        </p:txBody>
      </p:sp>
      <p:sp>
        <p:nvSpPr>
          <p:cNvPr id="15" name="TextBox 14"/>
          <p:cNvSpPr txBox="1"/>
          <p:nvPr/>
        </p:nvSpPr>
        <p:spPr>
          <a:xfrm>
            <a:off x="7129250" y="5646003"/>
            <a:ext cx="1219200" cy="369332"/>
          </a:xfrm>
          <a:prstGeom prst="rect">
            <a:avLst/>
          </a:prstGeom>
          <a:noFill/>
        </p:spPr>
        <p:txBody>
          <a:bodyPr wrap="square" rtlCol="0">
            <a:spAutoFit/>
          </a:bodyPr>
          <a:lstStyle/>
          <a:p>
            <a:r>
              <a:rPr lang="en-US" dirty="0" smtClean="0">
                <a:hlinkClick r:id="rId4" action="ppaction://hlinksldjump"/>
              </a:rPr>
              <a:t>Back</a:t>
            </a:r>
            <a:endParaRPr lang="en-US" dirty="0"/>
          </a:p>
        </p:txBody>
      </p:sp>
    </p:spTree>
    <p:extLst>
      <p:ext uri="{BB962C8B-B14F-4D97-AF65-F5344CB8AC3E}">
        <p14:creationId xmlns:p14="http://schemas.microsoft.com/office/powerpoint/2010/main" val="13196769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181600"/>
          </a:xfrm>
        </p:spPr>
        <p:txBody>
          <a:bodyPr>
            <a:normAutofit/>
          </a:bodyPr>
          <a:lstStyle/>
          <a:p>
            <a:pPr marL="109728" indent="0" algn="ctr">
              <a:buNone/>
            </a:pPr>
            <a:r>
              <a:rPr lang="en-US" dirty="0" smtClean="0">
                <a:solidFill>
                  <a:schemeClr val="accent2"/>
                </a:solidFill>
              </a:rPr>
              <a:t>Office of Curriculum and Instruction</a:t>
            </a:r>
          </a:p>
          <a:p>
            <a:pPr marL="109728" indent="0" algn="ctr">
              <a:buNone/>
            </a:pPr>
            <a:r>
              <a:rPr lang="en-US" dirty="0" smtClean="0"/>
              <a:t>Mary Cahill, Director </a:t>
            </a:r>
            <a:r>
              <a:rPr lang="en-US" dirty="0" smtClean="0">
                <a:hlinkClick r:id="rId2"/>
              </a:rPr>
              <a:t>mcahill@mail.nysed.gov</a:t>
            </a:r>
            <a:endParaRPr lang="en-US" dirty="0" smtClean="0"/>
          </a:p>
          <a:p>
            <a:pPr marL="109728" indent="0" algn="ctr">
              <a:buNone/>
            </a:pPr>
            <a:endParaRPr lang="en-US" dirty="0" smtClean="0"/>
          </a:p>
          <a:p>
            <a:pPr marL="109728" indent="0" algn="ctr">
              <a:buNone/>
            </a:pPr>
            <a:r>
              <a:rPr lang="en-US" dirty="0" smtClean="0"/>
              <a:t>Susan Brockley </a:t>
            </a:r>
            <a:r>
              <a:rPr lang="en-US" dirty="0" smtClean="0">
                <a:hlinkClick r:id="rId3"/>
              </a:rPr>
              <a:t>sbrockle@mail.nysed.gov</a:t>
            </a:r>
            <a:endParaRPr lang="en-US" dirty="0" smtClean="0"/>
          </a:p>
          <a:p>
            <a:pPr algn="ctr"/>
            <a:endParaRPr lang="en-US" dirty="0" smtClean="0"/>
          </a:p>
          <a:p>
            <a:pPr marL="109728" indent="0" algn="ctr">
              <a:buNone/>
            </a:pPr>
            <a:r>
              <a:rPr lang="en-US" dirty="0" smtClean="0"/>
              <a:t>John </a:t>
            </a:r>
            <a:r>
              <a:rPr lang="en-US" dirty="0" err="1" smtClean="0"/>
              <a:t>Svendsen</a:t>
            </a:r>
            <a:r>
              <a:rPr lang="en-US" dirty="0" smtClean="0"/>
              <a:t> </a:t>
            </a:r>
            <a:r>
              <a:rPr lang="en-US" dirty="0" smtClean="0">
                <a:hlinkClick r:id="rId4"/>
              </a:rPr>
              <a:t>jsvendse@mail.nysed.gov</a:t>
            </a:r>
            <a:endParaRPr lang="en-US" dirty="0" smtClean="0"/>
          </a:p>
          <a:p>
            <a:pPr marL="0" indent="0">
              <a:buNone/>
            </a:pPr>
            <a:endParaRPr lang="en-US" dirty="0" smtClean="0"/>
          </a:p>
          <a:p>
            <a:pPr marL="0" indent="0">
              <a:buNone/>
            </a:pPr>
            <a:endParaRPr lang="en-US" dirty="0" smtClean="0"/>
          </a:p>
          <a:p>
            <a:pPr marL="0" indent="0">
              <a:buNone/>
            </a:pPr>
            <a:endParaRPr lang="en-US" i="1" dirty="0"/>
          </a:p>
        </p:txBody>
      </p:sp>
      <p:sp>
        <p:nvSpPr>
          <p:cNvPr id="3" name="Title 2"/>
          <p:cNvSpPr>
            <a:spLocks noGrp="1"/>
          </p:cNvSpPr>
          <p:nvPr>
            <p:ph type="title"/>
          </p:nvPr>
        </p:nvSpPr>
        <p:spPr>
          <a:xfrm>
            <a:off x="457200" y="76200"/>
            <a:ext cx="8229600" cy="1143000"/>
          </a:xfrm>
        </p:spPr>
        <p:txBody>
          <a:bodyPr>
            <a:normAutofit/>
          </a:bodyPr>
          <a:lstStyle/>
          <a:p>
            <a:pPr algn="ctr"/>
            <a:r>
              <a:rPr lang="en-US" sz="3600" dirty="0" smtClean="0"/>
              <a:t>Thank You</a:t>
            </a:r>
            <a:endParaRPr lang="en-US" sz="3600" dirty="0"/>
          </a:p>
        </p:txBody>
      </p:sp>
      <p:sp>
        <p:nvSpPr>
          <p:cNvPr id="4" name="Rectangle 3"/>
          <p:cNvSpPr/>
          <p:nvPr/>
        </p:nvSpPr>
        <p:spPr>
          <a:xfrm>
            <a:off x="685800" y="5181600"/>
            <a:ext cx="7315200" cy="1077218"/>
          </a:xfrm>
          <a:prstGeom prst="rect">
            <a:avLst/>
          </a:prstGeom>
        </p:spPr>
        <p:txBody>
          <a:bodyPr wrap="square">
            <a:spAutoFit/>
          </a:bodyPr>
          <a:lstStyle/>
          <a:p>
            <a:pPr marL="109728" indent="0" algn="ctr">
              <a:buNone/>
            </a:pPr>
            <a:r>
              <a:rPr lang="en-US" sz="3200" dirty="0">
                <a:solidFill>
                  <a:schemeClr val="accent2"/>
                </a:solidFill>
              </a:rPr>
              <a:t>Office of State Assessment</a:t>
            </a:r>
          </a:p>
          <a:p>
            <a:pPr marL="109728" indent="0" algn="ctr">
              <a:buNone/>
            </a:pPr>
            <a:r>
              <a:rPr lang="en-US" sz="3200" dirty="0">
                <a:hlinkClick r:id="rId5"/>
              </a:rPr>
              <a:t>emscassessinfo@mail.nysed.gov</a:t>
            </a:r>
            <a:endParaRPr lang="en-US" sz="3200" dirty="0"/>
          </a:p>
        </p:txBody>
      </p:sp>
      <p:sp>
        <p:nvSpPr>
          <p:cNvPr id="5" name="Footer Placeholder 2"/>
          <p:cNvSpPr txBox="1">
            <a:spLocks/>
          </p:cNvSpPr>
          <p:nvPr/>
        </p:nvSpPr>
        <p:spPr bwMode="auto">
          <a:xfrm>
            <a:off x="0" y="6553200"/>
            <a:ext cx="9144000" cy="304800"/>
          </a:xfrm>
          <a:prstGeom prst="rect">
            <a:avLst/>
          </a:prstGeom>
          <a:solidFill>
            <a:srgbClr val="3D7FA9"/>
          </a:solidFill>
          <a:ln w="9525">
            <a:noFill/>
            <a:miter lim="800000"/>
            <a:headEnd/>
            <a:tailEnd/>
          </a:ln>
          <a:effectLst/>
        </p:spPr>
        <p:txBody>
          <a:bodyPr/>
          <a:lstStyle/>
          <a:p>
            <a:pPr algn="ctr">
              <a:defRPr/>
            </a:pPr>
            <a:r>
              <a:rPr lang="en-US" sz="1400" dirty="0">
                <a:solidFill>
                  <a:schemeClr val="bg1"/>
                </a:solidFill>
                <a:latin typeface="+mj-lt"/>
              </a:rPr>
              <a:t>EngageNY.org</a:t>
            </a:r>
          </a:p>
        </p:txBody>
      </p:sp>
    </p:spTree>
    <p:extLst>
      <p:ext uri="{BB962C8B-B14F-4D97-AF65-F5344CB8AC3E}">
        <p14:creationId xmlns:p14="http://schemas.microsoft.com/office/powerpoint/2010/main" val="1815211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685800" y="130076"/>
            <a:ext cx="7315200" cy="2308324"/>
          </a:xfrm>
          <a:prstGeom prst="rect">
            <a:avLst/>
          </a:prstGeom>
        </p:spPr>
        <p:txBody>
          <a:bodyPr wrap="square">
            <a:spAutoFit/>
          </a:bodyPr>
          <a:lstStyle/>
          <a:p>
            <a:r>
              <a:rPr lang="en-US" dirty="0"/>
              <a:t>To start reasoning about the congruence of the two triangles, </a:t>
            </a:r>
            <a:r>
              <a:rPr lang="en-US" dirty="0" smtClean="0"/>
              <a:t> Sue and Peter have </a:t>
            </a:r>
            <a:r>
              <a:rPr lang="en-US" dirty="0"/>
              <a:t>created </a:t>
            </a:r>
            <a:r>
              <a:rPr lang="en-US" dirty="0" smtClean="0"/>
              <a:t>the following </a:t>
            </a:r>
            <a:r>
              <a:rPr lang="en-US" dirty="0"/>
              <a:t>diagram in which they have marked an ASA relationship between the triangles.</a:t>
            </a:r>
          </a:p>
          <a:p>
            <a:pPr marL="342900" indent="-342900">
              <a:buAutoNum type="arabicPeriod"/>
            </a:pPr>
            <a:r>
              <a:rPr lang="en-US" dirty="0" smtClean="0"/>
              <a:t>Based </a:t>
            </a:r>
            <a:r>
              <a:rPr lang="en-US" dirty="0"/>
              <a:t>on the diagram, which angles have </a:t>
            </a:r>
            <a:r>
              <a:rPr lang="en-US" dirty="0" smtClean="0"/>
              <a:t>Peter and Sue </a:t>
            </a:r>
            <a:r>
              <a:rPr lang="en-US" dirty="0"/>
              <a:t>indicated are congruent? Which sides</a:t>
            </a:r>
            <a:r>
              <a:rPr lang="en-US" dirty="0" smtClean="0"/>
              <a:t>?</a:t>
            </a:r>
          </a:p>
          <a:p>
            <a:pPr marL="342900" indent="-342900">
              <a:buAutoNum type="arabicPeriod"/>
            </a:pPr>
            <a:endParaRPr lang="en-US" dirty="0"/>
          </a:p>
          <a:p>
            <a:r>
              <a:rPr lang="en-US" dirty="0" smtClean="0"/>
              <a:t>2</a:t>
            </a:r>
            <a:r>
              <a:rPr lang="en-US" dirty="0"/>
              <a:t>. To convince themselves that the two triangles are congruent, what else would </a:t>
            </a:r>
            <a:r>
              <a:rPr lang="en-US" dirty="0" smtClean="0"/>
              <a:t>Peter </a:t>
            </a:r>
            <a:r>
              <a:rPr lang="en-US" dirty="0"/>
              <a:t>and </a:t>
            </a:r>
            <a:r>
              <a:rPr lang="en-US" dirty="0" smtClean="0"/>
              <a:t>Sue need </a:t>
            </a:r>
            <a:r>
              <a:rPr lang="en-US" dirty="0"/>
              <a:t>to know</a:t>
            </a:r>
            <a:r>
              <a:rPr lang="en-US" dirty="0" smtClean="0"/>
              <a:t>?</a:t>
            </a:r>
            <a:endParaRPr lang="en-US" dirty="0"/>
          </a:p>
        </p:txBody>
      </p:sp>
      <p:sp>
        <p:nvSpPr>
          <p:cNvPr id="48" name="Isosceles Triangle 47"/>
          <p:cNvSpPr/>
          <p:nvPr/>
        </p:nvSpPr>
        <p:spPr>
          <a:xfrm>
            <a:off x="1295400" y="2895600"/>
            <a:ext cx="1905000" cy="832104"/>
          </a:xfrm>
          <a:prstGeom prst="triangle">
            <a:avLst>
              <a:gd name="adj" fmla="val 6657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9" name="Isosceles Triangle 48"/>
          <p:cNvSpPr/>
          <p:nvPr/>
        </p:nvSpPr>
        <p:spPr>
          <a:xfrm rot="-1320000">
            <a:off x="4506098" y="2587371"/>
            <a:ext cx="1905000" cy="832104"/>
          </a:xfrm>
          <a:prstGeom prst="triangle">
            <a:avLst>
              <a:gd name="adj" fmla="val 256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p:nvPr/>
        </p:nvCxnSpPr>
        <p:spPr>
          <a:xfrm flipH="1">
            <a:off x="2743200" y="3200400"/>
            <a:ext cx="2286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4644860" y="3260378"/>
            <a:ext cx="313360" cy="7708"/>
          </a:xfrm>
          <a:prstGeom prst="line">
            <a:avLst/>
          </a:prstGeom>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85800" y="3657600"/>
            <a:ext cx="381000" cy="369332"/>
          </a:xfrm>
          <a:prstGeom prst="rect">
            <a:avLst/>
          </a:prstGeom>
          <a:noFill/>
        </p:spPr>
        <p:txBody>
          <a:bodyPr wrap="square" rtlCol="0">
            <a:spAutoFit/>
          </a:bodyPr>
          <a:lstStyle/>
          <a:p>
            <a:r>
              <a:rPr lang="en-US" dirty="0" smtClean="0"/>
              <a:t>C</a:t>
            </a:r>
            <a:endParaRPr lang="en-US" dirty="0"/>
          </a:p>
        </p:txBody>
      </p:sp>
      <p:sp>
        <p:nvSpPr>
          <p:cNvPr id="57" name="TextBox 56"/>
          <p:cNvSpPr txBox="1"/>
          <p:nvPr/>
        </p:nvSpPr>
        <p:spPr>
          <a:xfrm>
            <a:off x="2247900" y="2598003"/>
            <a:ext cx="342900" cy="369332"/>
          </a:xfrm>
          <a:prstGeom prst="rect">
            <a:avLst/>
          </a:prstGeom>
          <a:noFill/>
        </p:spPr>
        <p:txBody>
          <a:bodyPr wrap="square" rtlCol="0">
            <a:spAutoFit/>
          </a:bodyPr>
          <a:lstStyle/>
          <a:p>
            <a:r>
              <a:rPr lang="en-US" dirty="0" smtClean="0"/>
              <a:t>B</a:t>
            </a:r>
            <a:endParaRPr lang="en-US" dirty="0"/>
          </a:p>
        </p:txBody>
      </p:sp>
      <p:sp>
        <p:nvSpPr>
          <p:cNvPr id="58" name="TextBox 57"/>
          <p:cNvSpPr txBox="1"/>
          <p:nvPr/>
        </p:nvSpPr>
        <p:spPr>
          <a:xfrm>
            <a:off x="3276600" y="3657600"/>
            <a:ext cx="381000" cy="369332"/>
          </a:xfrm>
          <a:prstGeom prst="rect">
            <a:avLst/>
          </a:prstGeom>
          <a:noFill/>
        </p:spPr>
        <p:txBody>
          <a:bodyPr wrap="square" rtlCol="0">
            <a:spAutoFit/>
          </a:bodyPr>
          <a:lstStyle/>
          <a:p>
            <a:r>
              <a:rPr lang="en-US" dirty="0" smtClean="0"/>
              <a:t>A</a:t>
            </a:r>
            <a:endParaRPr lang="en-US" dirty="0"/>
          </a:p>
        </p:txBody>
      </p:sp>
      <p:sp>
        <p:nvSpPr>
          <p:cNvPr id="59" name="TextBox 58"/>
          <p:cNvSpPr txBox="1"/>
          <p:nvPr/>
        </p:nvSpPr>
        <p:spPr>
          <a:xfrm>
            <a:off x="4572000" y="3842266"/>
            <a:ext cx="386220" cy="369332"/>
          </a:xfrm>
          <a:prstGeom prst="rect">
            <a:avLst/>
          </a:prstGeom>
          <a:noFill/>
        </p:spPr>
        <p:txBody>
          <a:bodyPr wrap="square" rtlCol="0">
            <a:spAutoFit/>
          </a:bodyPr>
          <a:lstStyle/>
          <a:p>
            <a:r>
              <a:rPr lang="en-US" dirty="0" smtClean="0"/>
              <a:t>R</a:t>
            </a:r>
            <a:endParaRPr lang="en-US" dirty="0"/>
          </a:p>
        </p:txBody>
      </p:sp>
      <p:sp>
        <p:nvSpPr>
          <p:cNvPr id="60" name="TextBox 59"/>
          <p:cNvSpPr txBox="1"/>
          <p:nvPr/>
        </p:nvSpPr>
        <p:spPr>
          <a:xfrm>
            <a:off x="4644860" y="2438400"/>
            <a:ext cx="313360" cy="369332"/>
          </a:xfrm>
          <a:prstGeom prst="rect">
            <a:avLst/>
          </a:prstGeom>
          <a:noFill/>
        </p:spPr>
        <p:txBody>
          <a:bodyPr wrap="square" rtlCol="0">
            <a:spAutoFit/>
          </a:bodyPr>
          <a:lstStyle/>
          <a:p>
            <a:r>
              <a:rPr lang="en-US" dirty="0" smtClean="0"/>
              <a:t>S</a:t>
            </a:r>
            <a:endParaRPr lang="en-US" dirty="0"/>
          </a:p>
        </p:txBody>
      </p:sp>
      <p:sp>
        <p:nvSpPr>
          <p:cNvPr id="61" name="TextBox 60"/>
          <p:cNvSpPr txBox="1"/>
          <p:nvPr/>
        </p:nvSpPr>
        <p:spPr>
          <a:xfrm>
            <a:off x="6553200" y="2807732"/>
            <a:ext cx="381000" cy="369332"/>
          </a:xfrm>
          <a:prstGeom prst="rect">
            <a:avLst/>
          </a:prstGeom>
          <a:noFill/>
        </p:spPr>
        <p:txBody>
          <a:bodyPr wrap="square" rtlCol="0">
            <a:spAutoFit/>
          </a:bodyPr>
          <a:lstStyle/>
          <a:p>
            <a:r>
              <a:rPr lang="en-US" dirty="0" smtClean="0"/>
              <a:t>T</a:t>
            </a:r>
            <a:endParaRPr lang="en-US" dirty="0"/>
          </a:p>
        </p:txBody>
      </p:sp>
      <p:sp>
        <p:nvSpPr>
          <p:cNvPr id="1031" name="Freeform 1030"/>
          <p:cNvSpPr/>
          <p:nvPr/>
        </p:nvSpPr>
        <p:spPr>
          <a:xfrm>
            <a:off x="2980944" y="3557016"/>
            <a:ext cx="237744" cy="274959"/>
          </a:xfrm>
          <a:custGeom>
            <a:avLst/>
            <a:gdLst>
              <a:gd name="connsiteX0" fmla="*/ 237744 w 237744"/>
              <a:gd name="connsiteY0" fmla="*/ 0 h 274959"/>
              <a:gd name="connsiteX1" fmla="*/ 109728 w 237744"/>
              <a:gd name="connsiteY1" fmla="*/ 36576 h 274959"/>
              <a:gd name="connsiteX2" fmla="*/ 64008 w 237744"/>
              <a:gd name="connsiteY2" fmla="*/ 73152 h 274959"/>
              <a:gd name="connsiteX3" fmla="*/ 54864 w 237744"/>
              <a:gd name="connsiteY3" fmla="*/ 100584 h 274959"/>
              <a:gd name="connsiteX4" fmla="*/ 18288 w 237744"/>
              <a:gd name="connsiteY4" fmla="*/ 164592 h 274959"/>
              <a:gd name="connsiteX5" fmla="*/ 0 w 237744"/>
              <a:gd name="connsiteY5" fmla="*/ 228600 h 274959"/>
              <a:gd name="connsiteX6" fmla="*/ 9144 w 237744"/>
              <a:gd name="connsiteY6" fmla="*/ 246888 h 27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744" h="274959">
                <a:moveTo>
                  <a:pt x="237744" y="0"/>
                </a:moveTo>
                <a:cubicBezTo>
                  <a:pt x="217950" y="4399"/>
                  <a:pt x="135673" y="18044"/>
                  <a:pt x="109728" y="36576"/>
                </a:cubicBezTo>
                <a:cubicBezTo>
                  <a:pt x="37347" y="88277"/>
                  <a:pt x="144619" y="46282"/>
                  <a:pt x="64008" y="73152"/>
                </a:cubicBezTo>
                <a:cubicBezTo>
                  <a:pt x="60960" y="82296"/>
                  <a:pt x="59175" y="91963"/>
                  <a:pt x="54864" y="100584"/>
                </a:cubicBezTo>
                <a:cubicBezTo>
                  <a:pt x="8948" y="192416"/>
                  <a:pt x="66381" y="52375"/>
                  <a:pt x="18288" y="164592"/>
                </a:cubicBezTo>
                <a:cubicBezTo>
                  <a:pt x="10417" y="182957"/>
                  <a:pt x="4640" y="210039"/>
                  <a:pt x="0" y="228600"/>
                </a:cubicBezTo>
                <a:cubicBezTo>
                  <a:pt x="10937" y="283286"/>
                  <a:pt x="9144" y="289862"/>
                  <a:pt x="9144" y="24688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1032"/>
          <p:cNvSpPr/>
          <p:nvPr/>
        </p:nvSpPr>
        <p:spPr>
          <a:xfrm>
            <a:off x="4591242" y="3548375"/>
            <a:ext cx="347735" cy="283600"/>
          </a:xfrm>
          <a:custGeom>
            <a:avLst/>
            <a:gdLst>
              <a:gd name="connsiteX0" fmla="*/ 0 w 347735"/>
              <a:gd name="connsiteY0" fmla="*/ 55000 h 283600"/>
              <a:gd name="connsiteX1" fmla="*/ 18288 w 347735"/>
              <a:gd name="connsiteY1" fmla="*/ 9280 h 283600"/>
              <a:gd name="connsiteX2" fmla="*/ 73152 w 347735"/>
              <a:gd name="connsiteY2" fmla="*/ 136 h 283600"/>
              <a:gd name="connsiteX3" fmla="*/ 210312 w 347735"/>
              <a:gd name="connsiteY3" fmla="*/ 9280 h 283600"/>
              <a:gd name="connsiteX4" fmla="*/ 237744 w 347735"/>
              <a:gd name="connsiteY4" fmla="*/ 18424 h 283600"/>
              <a:gd name="connsiteX5" fmla="*/ 274320 w 347735"/>
              <a:gd name="connsiteY5" fmla="*/ 27568 h 283600"/>
              <a:gd name="connsiteX6" fmla="*/ 310896 w 347735"/>
              <a:gd name="connsiteY6" fmla="*/ 64144 h 283600"/>
              <a:gd name="connsiteX7" fmla="*/ 320040 w 347735"/>
              <a:gd name="connsiteY7" fmla="*/ 91576 h 283600"/>
              <a:gd name="connsiteX8" fmla="*/ 338328 w 347735"/>
              <a:gd name="connsiteY8" fmla="*/ 128152 h 283600"/>
              <a:gd name="connsiteX9" fmla="*/ 347472 w 347735"/>
              <a:gd name="connsiteY9" fmla="*/ 283600 h 28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735" h="283600">
                <a:moveTo>
                  <a:pt x="0" y="55000"/>
                </a:moveTo>
                <a:cubicBezTo>
                  <a:pt x="6096" y="39760"/>
                  <a:pt x="5157" y="19128"/>
                  <a:pt x="18288" y="9280"/>
                </a:cubicBezTo>
                <a:cubicBezTo>
                  <a:pt x="33120" y="-1844"/>
                  <a:pt x="54612" y="136"/>
                  <a:pt x="73152" y="136"/>
                </a:cubicBezTo>
                <a:cubicBezTo>
                  <a:pt x="118973" y="136"/>
                  <a:pt x="164592" y="6232"/>
                  <a:pt x="210312" y="9280"/>
                </a:cubicBezTo>
                <a:cubicBezTo>
                  <a:pt x="219456" y="12328"/>
                  <a:pt x="228476" y="15776"/>
                  <a:pt x="237744" y="18424"/>
                </a:cubicBezTo>
                <a:cubicBezTo>
                  <a:pt x="249828" y="21876"/>
                  <a:pt x="263663" y="20907"/>
                  <a:pt x="274320" y="27568"/>
                </a:cubicBezTo>
                <a:cubicBezTo>
                  <a:pt x="288941" y="36706"/>
                  <a:pt x="298704" y="51952"/>
                  <a:pt x="310896" y="64144"/>
                </a:cubicBezTo>
                <a:cubicBezTo>
                  <a:pt x="313944" y="73288"/>
                  <a:pt x="316243" y="82717"/>
                  <a:pt x="320040" y="91576"/>
                </a:cubicBezTo>
                <a:cubicBezTo>
                  <a:pt x="325410" y="104105"/>
                  <a:pt x="335263" y="114870"/>
                  <a:pt x="338328" y="128152"/>
                </a:cubicBezTo>
                <a:cubicBezTo>
                  <a:pt x="350165" y="179445"/>
                  <a:pt x="347472" y="231648"/>
                  <a:pt x="347472" y="2836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Freeform 1033"/>
          <p:cNvSpPr/>
          <p:nvPr/>
        </p:nvSpPr>
        <p:spPr>
          <a:xfrm>
            <a:off x="4754880" y="2734056"/>
            <a:ext cx="265176" cy="192024"/>
          </a:xfrm>
          <a:custGeom>
            <a:avLst/>
            <a:gdLst>
              <a:gd name="connsiteX0" fmla="*/ 0 w 265176"/>
              <a:gd name="connsiteY0" fmla="*/ 173736 h 192024"/>
              <a:gd name="connsiteX1" fmla="*/ 64008 w 265176"/>
              <a:gd name="connsiteY1" fmla="*/ 192024 h 192024"/>
              <a:gd name="connsiteX2" fmla="*/ 118872 w 265176"/>
              <a:gd name="connsiteY2" fmla="*/ 173736 h 192024"/>
              <a:gd name="connsiteX3" fmla="*/ 192024 w 265176"/>
              <a:gd name="connsiteY3" fmla="*/ 146304 h 192024"/>
              <a:gd name="connsiteX4" fmla="*/ 210312 w 265176"/>
              <a:gd name="connsiteY4" fmla="*/ 118872 h 192024"/>
              <a:gd name="connsiteX5" fmla="*/ 246888 w 265176"/>
              <a:gd name="connsiteY5" fmla="*/ 82296 h 192024"/>
              <a:gd name="connsiteX6" fmla="*/ 256032 w 265176"/>
              <a:gd name="connsiteY6" fmla="*/ 36576 h 192024"/>
              <a:gd name="connsiteX7" fmla="*/ 265176 w 265176"/>
              <a:gd name="connsiteY7" fmla="*/ 0 h 19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176" h="192024">
                <a:moveTo>
                  <a:pt x="0" y="173736"/>
                </a:moveTo>
                <a:cubicBezTo>
                  <a:pt x="21336" y="179832"/>
                  <a:pt x="41818" y="192024"/>
                  <a:pt x="64008" y="192024"/>
                </a:cubicBezTo>
                <a:cubicBezTo>
                  <a:pt x="83285" y="192024"/>
                  <a:pt x="100408" y="179275"/>
                  <a:pt x="118872" y="173736"/>
                </a:cubicBezTo>
                <a:cubicBezTo>
                  <a:pt x="181122" y="155061"/>
                  <a:pt x="130704" y="176964"/>
                  <a:pt x="192024" y="146304"/>
                </a:cubicBezTo>
                <a:cubicBezTo>
                  <a:pt x="198120" y="137160"/>
                  <a:pt x="201730" y="125737"/>
                  <a:pt x="210312" y="118872"/>
                </a:cubicBezTo>
                <a:cubicBezTo>
                  <a:pt x="248412" y="88392"/>
                  <a:pt x="233172" y="137160"/>
                  <a:pt x="246888" y="82296"/>
                </a:cubicBezTo>
                <a:cubicBezTo>
                  <a:pt x="250657" y="67218"/>
                  <a:pt x="252661" y="51748"/>
                  <a:pt x="256032" y="36576"/>
                </a:cubicBezTo>
                <a:cubicBezTo>
                  <a:pt x="258758" y="24308"/>
                  <a:pt x="265176" y="0"/>
                  <a:pt x="26517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Freeform 1035"/>
          <p:cNvSpPr/>
          <p:nvPr/>
        </p:nvSpPr>
        <p:spPr>
          <a:xfrm>
            <a:off x="4718304" y="2688336"/>
            <a:ext cx="420624" cy="338328"/>
          </a:xfrm>
          <a:custGeom>
            <a:avLst/>
            <a:gdLst>
              <a:gd name="connsiteX0" fmla="*/ 0 w 420624"/>
              <a:gd name="connsiteY0" fmla="*/ 338328 h 338328"/>
              <a:gd name="connsiteX1" fmla="*/ 173736 w 420624"/>
              <a:gd name="connsiteY1" fmla="*/ 329184 h 338328"/>
              <a:gd name="connsiteX2" fmla="*/ 201168 w 420624"/>
              <a:gd name="connsiteY2" fmla="*/ 320040 h 338328"/>
              <a:gd name="connsiteX3" fmla="*/ 219456 w 420624"/>
              <a:gd name="connsiteY3" fmla="*/ 292608 h 338328"/>
              <a:gd name="connsiteX4" fmla="*/ 256032 w 420624"/>
              <a:gd name="connsiteY4" fmla="*/ 265176 h 338328"/>
              <a:gd name="connsiteX5" fmla="*/ 274320 w 420624"/>
              <a:gd name="connsiteY5" fmla="*/ 228600 h 338328"/>
              <a:gd name="connsiteX6" fmla="*/ 329184 w 420624"/>
              <a:gd name="connsiteY6" fmla="*/ 164592 h 338328"/>
              <a:gd name="connsiteX7" fmla="*/ 365760 w 420624"/>
              <a:gd name="connsiteY7" fmla="*/ 137160 h 338328"/>
              <a:gd name="connsiteX8" fmla="*/ 402336 w 420624"/>
              <a:gd name="connsiteY8" fmla="*/ 73152 h 338328"/>
              <a:gd name="connsiteX9" fmla="*/ 420624 w 420624"/>
              <a:gd name="connsiteY9" fmla="*/ 27432 h 338328"/>
              <a:gd name="connsiteX10" fmla="*/ 411480 w 420624"/>
              <a:gd name="connsiteY10" fmla="*/ 0 h 33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624" h="338328">
                <a:moveTo>
                  <a:pt x="0" y="338328"/>
                </a:moveTo>
                <a:cubicBezTo>
                  <a:pt x="57912" y="335280"/>
                  <a:pt x="115982" y="334434"/>
                  <a:pt x="173736" y="329184"/>
                </a:cubicBezTo>
                <a:cubicBezTo>
                  <a:pt x="183335" y="328311"/>
                  <a:pt x="193642" y="326061"/>
                  <a:pt x="201168" y="320040"/>
                </a:cubicBezTo>
                <a:cubicBezTo>
                  <a:pt x="209750" y="313175"/>
                  <a:pt x="211685" y="300379"/>
                  <a:pt x="219456" y="292608"/>
                </a:cubicBezTo>
                <a:cubicBezTo>
                  <a:pt x="230232" y="281832"/>
                  <a:pt x="243840" y="274320"/>
                  <a:pt x="256032" y="265176"/>
                </a:cubicBezTo>
                <a:cubicBezTo>
                  <a:pt x="262128" y="252984"/>
                  <a:pt x="267096" y="240159"/>
                  <a:pt x="274320" y="228600"/>
                </a:cubicBezTo>
                <a:cubicBezTo>
                  <a:pt x="288219" y="206362"/>
                  <a:pt x="309043" y="181856"/>
                  <a:pt x="329184" y="164592"/>
                </a:cubicBezTo>
                <a:cubicBezTo>
                  <a:pt x="340755" y="154674"/>
                  <a:pt x="353568" y="146304"/>
                  <a:pt x="365760" y="137160"/>
                </a:cubicBezTo>
                <a:cubicBezTo>
                  <a:pt x="387893" y="70762"/>
                  <a:pt x="356204" y="156190"/>
                  <a:pt x="402336" y="73152"/>
                </a:cubicBezTo>
                <a:cubicBezTo>
                  <a:pt x="410307" y="58804"/>
                  <a:pt x="414528" y="42672"/>
                  <a:pt x="420624" y="27432"/>
                </a:cubicBezTo>
                <a:lnTo>
                  <a:pt x="41148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Freeform 1038"/>
          <p:cNvSpPr/>
          <p:nvPr/>
        </p:nvSpPr>
        <p:spPr>
          <a:xfrm>
            <a:off x="2441448" y="2935224"/>
            <a:ext cx="228600" cy="100584"/>
          </a:xfrm>
          <a:custGeom>
            <a:avLst/>
            <a:gdLst>
              <a:gd name="connsiteX0" fmla="*/ 0 w 228600"/>
              <a:gd name="connsiteY0" fmla="*/ 9144 h 100584"/>
              <a:gd name="connsiteX1" fmla="*/ 45720 w 228600"/>
              <a:gd name="connsiteY1" fmla="*/ 82296 h 100584"/>
              <a:gd name="connsiteX2" fmla="*/ 100584 w 228600"/>
              <a:gd name="connsiteY2" fmla="*/ 100584 h 100584"/>
              <a:gd name="connsiteX3" fmla="*/ 201168 w 228600"/>
              <a:gd name="connsiteY3" fmla="*/ 45720 h 100584"/>
              <a:gd name="connsiteX4" fmla="*/ 228600 w 228600"/>
              <a:gd name="connsiteY4" fmla="*/ 27432 h 100584"/>
              <a:gd name="connsiteX5" fmla="*/ 228600 w 228600"/>
              <a:gd name="connsiteY5" fmla="*/ 0 h 10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 h="100584">
                <a:moveTo>
                  <a:pt x="0" y="9144"/>
                </a:moveTo>
                <a:cubicBezTo>
                  <a:pt x="11765" y="38556"/>
                  <a:pt x="15605" y="65565"/>
                  <a:pt x="45720" y="82296"/>
                </a:cubicBezTo>
                <a:cubicBezTo>
                  <a:pt x="62571" y="91658"/>
                  <a:pt x="100584" y="100584"/>
                  <a:pt x="100584" y="100584"/>
                </a:cubicBezTo>
                <a:cubicBezTo>
                  <a:pt x="166711" y="74133"/>
                  <a:pt x="132647" y="91401"/>
                  <a:pt x="201168" y="45720"/>
                </a:cubicBezTo>
                <a:cubicBezTo>
                  <a:pt x="210312" y="39624"/>
                  <a:pt x="228600" y="38422"/>
                  <a:pt x="228600" y="27432"/>
                </a:cubicBezTo>
                <a:lnTo>
                  <a:pt x="2286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Freeform 1040"/>
          <p:cNvSpPr/>
          <p:nvPr/>
        </p:nvSpPr>
        <p:spPr>
          <a:xfrm>
            <a:off x="2276856" y="2971800"/>
            <a:ext cx="484823" cy="128174"/>
          </a:xfrm>
          <a:custGeom>
            <a:avLst/>
            <a:gdLst>
              <a:gd name="connsiteX0" fmla="*/ 0 w 484823"/>
              <a:gd name="connsiteY0" fmla="*/ 0 h 128174"/>
              <a:gd name="connsiteX1" fmla="*/ 27432 w 484823"/>
              <a:gd name="connsiteY1" fmla="*/ 73152 h 128174"/>
              <a:gd name="connsiteX2" fmla="*/ 109728 w 484823"/>
              <a:gd name="connsiteY2" fmla="*/ 100584 h 128174"/>
              <a:gd name="connsiteX3" fmla="*/ 164592 w 484823"/>
              <a:gd name="connsiteY3" fmla="*/ 128016 h 128174"/>
              <a:gd name="connsiteX4" fmla="*/ 192024 w 484823"/>
              <a:gd name="connsiteY4" fmla="*/ 118872 h 128174"/>
              <a:gd name="connsiteX5" fmla="*/ 283464 w 484823"/>
              <a:gd name="connsiteY5" fmla="*/ 128016 h 128174"/>
              <a:gd name="connsiteX6" fmla="*/ 438912 w 484823"/>
              <a:gd name="connsiteY6" fmla="*/ 91440 h 128174"/>
              <a:gd name="connsiteX7" fmla="*/ 466344 w 484823"/>
              <a:gd name="connsiteY7" fmla="*/ 64008 h 128174"/>
              <a:gd name="connsiteX8" fmla="*/ 484632 w 484823"/>
              <a:gd name="connsiteY8" fmla="*/ 18288 h 128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823" h="128174">
                <a:moveTo>
                  <a:pt x="0" y="0"/>
                </a:moveTo>
                <a:cubicBezTo>
                  <a:pt x="9144" y="24384"/>
                  <a:pt x="12498" y="51817"/>
                  <a:pt x="27432" y="73152"/>
                </a:cubicBezTo>
                <a:cubicBezTo>
                  <a:pt x="39758" y="90760"/>
                  <a:pt x="94141" y="97467"/>
                  <a:pt x="109728" y="100584"/>
                </a:cubicBezTo>
                <a:cubicBezTo>
                  <a:pt x="123598" y="109830"/>
                  <a:pt x="145663" y="128016"/>
                  <a:pt x="164592" y="128016"/>
                </a:cubicBezTo>
                <a:cubicBezTo>
                  <a:pt x="174231" y="128016"/>
                  <a:pt x="182880" y="121920"/>
                  <a:pt x="192024" y="118872"/>
                </a:cubicBezTo>
                <a:cubicBezTo>
                  <a:pt x="222504" y="121920"/>
                  <a:pt x="252861" y="129347"/>
                  <a:pt x="283464" y="128016"/>
                </a:cubicBezTo>
                <a:cubicBezTo>
                  <a:pt x="325981" y="126167"/>
                  <a:pt x="397020" y="121363"/>
                  <a:pt x="438912" y="91440"/>
                </a:cubicBezTo>
                <a:cubicBezTo>
                  <a:pt x="449435" y="83924"/>
                  <a:pt x="458065" y="73942"/>
                  <a:pt x="466344" y="64008"/>
                </a:cubicBezTo>
                <a:cubicBezTo>
                  <a:pt x="488013" y="38005"/>
                  <a:pt x="484632" y="43960"/>
                  <a:pt x="484632" y="1828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TextBox 1041"/>
          <p:cNvSpPr txBox="1"/>
          <p:nvPr/>
        </p:nvSpPr>
        <p:spPr>
          <a:xfrm>
            <a:off x="304800" y="4181118"/>
            <a:ext cx="7848600" cy="1200329"/>
          </a:xfrm>
          <a:prstGeom prst="rect">
            <a:avLst/>
          </a:prstGeom>
          <a:noFill/>
        </p:spPr>
        <p:txBody>
          <a:bodyPr wrap="square" rtlCol="0">
            <a:spAutoFit/>
          </a:bodyPr>
          <a:lstStyle/>
          <a:p>
            <a:r>
              <a:rPr lang="en-US" dirty="0"/>
              <a:t>“I know what to do,” said </a:t>
            </a:r>
            <a:r>
              <a:rPr lang="en-US" dirty="0" smtClean="0"/>
              <a:t>Peter. </a:t>
            </a:r>
            <a:r>
              <a:rPr lang="en-US" dirty="0"/>
              <a:t>“We can translate point </a:t>
            </a:r>
            <a:r>
              <a:rPr lang="en-US" i="1" dirty="0"/>
              <a:t>A </a:t>
            </a:r>
            <a:r>
              <a:rPr lang="en-US" dirty="0"/>
              <a:t>until it </a:t>
            </a:r>
            <a:r>
              <a:rPr lang="en-US" dirty="0" smtClean="0"/>
              <a:t>maps </a:t>
            </a:r>
            <a:r>
              <a:rPr lang="en-US" dirty="0"/>
              <a:t>with point </a:t>
            </a:r>
            <a:r>
              <a:rPr lang="en-US" i="1" dirty="0"/>
              <a:t>R</a:t>
            </a:r>
            <a:r>
              <a:rPr lang="en-US" dirty="0"/>
              <a:t>, then </a:t>
            </a:r>
            <a:r>
              <a:rPr lang="en-US" dirty="0" smtClean="0"/>
              <a:t>rotate line segment AB</a:t>
            </a:r>
            <a:r>
              <a:rPr lang="en-US" i="1" dirty="0" smtClean="0"/>
              <a:t> </a:t>
            </a:r>
            <a:r>
              <a:rPr lang="en-US" dirty="0"/>
              <a:t>about point </a:t>
            </a:r>
            <a:r>
              <a:rPr lang="en-US" i="1" dirty="0"/>
              <a:t>R </a:t>
            </a:r>
            <a:r>
              <a:rPr lang="en-US" dirty="0"/>
              <a:t>until it </a:t>
            </a:r>
            <a:r>
              <a:rPr lang="en-US" dirty="0" smtClean="0"/>
              <a:t>maps </a:t>
            </a:r>
            <a:r>
              <a:rPr lang="en-US" dirty="0"/>
              <a:t>with</a:t>
            </a:r>
          </a:p>
          <a:p>
            <a:r>
              <a:rPr lang="en-US" dirty="0" smtClean="0"/>
              <a:t>Line segment </a:t>
            </a:r>
            <a:r>
              <a:rPr lang="en-US" i="1" dirty="0" smtClean="0"/>
              <a:t>RS</a:t>
            </a:r>
            <a:r>
              <a:rPr lang="en-US" dirty="0"/>
              <a:t>. Finally, we can reflect Δ</a:t>
            </a:r>
            <a:r>
              <a:rPr lang="en-US" i="1" dirty="0"/>
              <a:t>ABC </a:t>
            </a:r>
            <a:r>
              <a:rPr lang="en-US" dirty="0" smtClean="0"/>
              <a:t>across line segment </a:t>
            </a:r>
            <a:r>
              <a:rPr lang="en-US" i="1" dirty="0" smtClean="0"/>
              <a:t>RS </a:t>
            </a:r>
            <a:r>
              <a:rPr lang="en-US" dirty="0"/>
              <a:t>and then</a:t>
            </a:r>
          </a:p>
          <a:p>
            <a:r>
              <a:rPr lang="en-US" dirty="0"/>
              <a:t>everything </a:t>
            </a:r>
            <a:r>
              <a:rPr lang="en-US" dirty="0" smtClean="0"/>
              <a:t>maps </a:t>
            </a:r>
            <a:r>
              <a:rPr lang="en-US" dirty="0"/>
              <a:t>so the triangles are congruent</a:t>
            </a:r>
            <a:r>
              <a:rPr lang="en-US" dirty="0" smtClean="0"/>
              <a:t>.” Sue says…”</a:t>
            </a:r>
            <a:r>
              <a:rPr lang="en-US" dirty="0" err="1" smtClean="0"/>
              <a:t>Hmmmm</a:t>
            </a:r>
            <a:r>
              <a:rPr lang="en-US" dirty="0" smtClean="0"/>
              <a:t>…”</a:t>
            </a:r>
            <a:endParaRPr lang="en-US" dirty="0"/>
          </a:p>
        </p:txBody>
      </p:sp>
      <p:sp>
        <p:nvSpPr>
          <p:cNvPr id="83" name="Isosceles Triangle 82"/>
          <p:cNvSpPr/>
          <p:nvPr/>
        </p:nvSpPr>
        <p:spPr>
          <a:xfrm rot="-1320000">
            <a:off x="5545486" y="5400968"/>
            <a:ext cx="2063826" cy="865057"/>
          </a:xfrm>
          <a:prstGeom prst="triangle">
            <a:avLst>
              <a:gd name="adj" fmla="val 2314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Isosceles Triangle 83"/>
          <p:cNvSpPr/>
          <p:nvPr/>
        </p:nvSpPr>
        <p:spPr>
          <a:xfrm rot="2220000">
            <a:off x="4155533" y="5212263"/>
            <a:ext cx="2100952" cy="838335"/>
          </a:xfrm>
          <a:prstGeom prst="triangle">
            <a:avLst>
              <a:gd name="adj" fmla="val 7620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5" name="TextBox 84"/>
          <p:cNvSpPr txBox="1"/>
          <p:nvPr/>
        </p:nvSpPr>
        <p:spPr>
          <a:xfrm>
            <a:off x="5458598" y="6494764"/>
            <a:ext cx="381000" cy="369332"/>
          </a:xfrm>
          <a:prstGeom prst="rect">
            <a:avLst/>
          </a:prstGeom>
          <a:noFill/>
        </p:spPr>
        <p:txBody>
          <a:bodyPr wrap="square" rtlCol="0">
            <a:spAutoFit/>
          </a:bodyPr>
          <a:lstStyle/>
          <a:p>
            <a:r>
              <a:rPr lang="en-US" dirty="0" smtClean="0"/>
              <a:t>A</a:t>
            </a:r>
            <a:endParaRPr lang="en-US" dirty="0"/>
          </a:p>
        </p:txBody>
      </p:sp>
      <p:sp>
        <p:nvSpPr>
          <p:cNvPr id="86" name="TextBox 85"/>
          <p:cNvSpPr txBox="1"/>
          <p:nvPr/>
        </p:nvSpPr>
        <p:spPr>
          <a:xfrm>
            <a:off x="3657600" y="5381447"/>
            <a:ext cx="381000" cy="369332"/>
          </a:xfrm>
          <a:prstGeom prst="rect">
            <a:avLst/>
          </a:prstGeom>
          <a:noFill/>
        </p:spPr>
        <p:txBody>
          <a:bodyPr wrap="square" rtlCol="0">
            <a:spAutoFit/>
          </a:bodyPr>
          <a:lstStyle/>
          <a:p>
            <a:r>
              <a:rPr lang="en-US" dirty="0" smtClean="0"/>
              <a:t>C</a:t>
            </a:r>
            <a:endParaRPr lang="en-US" dirty="0"/>
          </a:p>
        </p:txBody>
      </p:sp>
      <p:sp>
        <p:nvSpPr>
          <p:cNvPr id="87" name="TextBox 86"/>
          <p:cNvSpPr txBox="1"/>
          <p:nvPr/>
        </p:nvSpPr>
        <p:spPr>
          <a:xfrm>
            <a:off x="5681197" y="5262098"/>
            <a:ext cx="342900" cy="369332"/>
          </a:xfrm>
          <a:prstGeom prst="rect">
            <a:avLst/>
          </a:prstGeom>
          <a:noFill/>
        </p:spPr>
        <p:txBody>
          <a:bodyPr wrap="square" rtlCol="0">
            <a:spAutoFit/>
          </a:bodyPr>
          <a:lstStyle/>
          <a:p>
            <a:r>
              <a:rPr lang="en-US" dirty="0" smtClean="0"/>
              <a:t>B</a:t>
            </a:r>
            <a:endParaRPr lang="en-US" dirty="0"/>
          </a:p>
        </p:txBody>
      </p:sp>
      <p:sp>
        <p:nvSpPr>
          <p:cNvPr id="88" name="TextBox 87"/>
          <p:cNvSpPr txBox="1"/>
          <p:nvPr/>
        </p:nvSpPr>
        <p:spPr>
          <a:xfrm>
            <a:off x="7731252" y="5741635"/>
            <a:ext cx="381000" cy="369332"/>
          </a:xfrm>
          <a:prstGeom prst="rect">
            <a:avLst/>
          </a:prstGeom>
          <a:noFill/>
        </p:spPr>
        <p:txBody>
          <a:bodyPr wrap="square" rtlCol="0">
            <a:spAutoFit/>
          </a:bodyPr>
          <a:lstStyle/>
          <a:p>
            <a:r>
              <a:rPr lang="en-US" dirty="0" smtClean="0">
                <a:solidFill>
                  <a:schemeClr val="accent2"/>
                </a:solidFill>
              </a:rPr>
              <a:t>T</a:t>
            </a:r>
            <a:endParaRPr lang="en-US" dirty="0">
              <a:solidFill>
                <a:schemeClr val="accent2"/>
              </a:solidFill>
            </a:endParaRPr>
          </a:p>
        </p:txBody>
      </p:sp>
      <p:sp>
        <p:nvSpPr>
          <p:cNvPr id="89" name="TextBox 88"/>
          <p:cNvSpPr txBox="1"/>
          <p:nvPr/>
        </p:nvSpPr>
        <p:spPr>
          <a:xfrm>
            <a:off x="5687568" y="6436426"/>
            <a:ext cx="386220" cy="369332"/>
          </a:xfrm>
          <a:prstGeom prst="rect">
            <a:avLst/>
          </a:prstGeom>
          <a:noFill/>
        </p:spPr>
        <p:txBody>
          <a:bodyPr wrap="square" rtlCol="0">
            <a:spAutoFit/>
          </a:bodyPr>
          <a:lstStyle/>
          <a:p>
            <a:r>
              <a:rPr lang="en-US" dirty="0" smtClean="0"/>
              <a:t> </a:t>
            </a:r>
            <a:endParaRPr lang="en-US" dirty="0"/>
          </a:p>
        </p:txBody>
      </p:sp>
      <p:sp>
        <p:nvSpPr>
          <p:cNvPr id="1043" name="Freeform 1042"/>
          <p:cNvSpPr/>
          <p:nvPr/>
        </p:nvSpPr>
        <p:spPr>
          <a:xfrm>
            <a:off x="5687568" y="5532120"/>
            <a:ext cx="219456" cy="265340"/>
          </a:xfrm>
          <a:custGeom>
            <a:avLst/>
            <a:gdLst>
              <a:gd name="connsiteX0" fmla="*/ 9144 w 219456"/>
              <a:gd name="connsiteY0" fmla="*/ 0 h 265340"/>
              <a:gd name="connsiteX1" fmla="*/ 0 w 219456"/>
              <a:gd name="connsiteY1" fmla="*/ 45720 h 265340"/>
              <a:gd name="connsiteX2" fmla="*/ 27432 w 219456"/>
              <a:gd name="connsiteY2" fmla="*/ 146304 h 265340"/>
              <a:gd name="connsiteX3" fmla="*/ 36576 w 219456"/>
              <a:gd name="connsiteY3" fmla="*/ 173736 h 265340"/>
              <a:gd name="connsiteX4" fmla="*/ 45720 w 219456"/>
              <a:gd name="connsiteY4" fmla="*/ 201168 h 265340"/>
              <a:gd name="connsiteX5" fmla="*/ 82296 w 219456"/>
              <a:gd name="connsiteY5" fmla="*/ 228600 h 265340"/>
              <a:gd name="connsiteX6" fmla="*/ 109728 w 219456"/>
              <a:gd name="connsiteY6" fmla="*/ 256032 h 265340"/>
              <a:gd name="connsiteX7" fmla="*/ 219456 w 219456"/>
              <a:gd name="connsiteY7" fmla="*/ 265176 h 26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56" h="265340">
                <a:moveTo>
                  <a:pt x="9144" y="0"/>
                </a:moveTo>
                <a:cubicBezTo>
                  <a:pt x="6096" y="15240"/>
                  <a:pt x="0" y="30178"/>
                  <a:pt x="0" y="45720"/>
                </a:cubicBezTo>
                <a:cubicBezTo>
                  <a:pt x="0" y="71569"/>
                  <a:pt x="20260" y="124789"/>
                  <a:pt x="27432" y="146304"/>
                </a:cubicBezTo>
                <a:lnTo>
                  <a:pt x="36576" y="173736"/>
                </a:lnTo>
                <a:cubicBezTo>
                  <a:pt x="39624" y="182880"/>
                  <a:pt x="38009" y="195385"/>
                  <a:pt x="45720" y="201168"/>
                </a:cubicBezTo>
                <a:cubicBezTo>
                  <a:pt x="57912" y="210312"/>
                  <a:pt x="70725" y="218682"/>
                  <a:pt x="82296" y="228600"/>
                </a:cubicBezTo>
                <a:cubicBezTo>
                  <a:pt x="92114" y="237016"/>
                  <a:pt x="97721" y="251229"/>
                  <a:pt x="109728" y="256032"/>
                </a:cubicBezTo>
                <a:cubicBezTo>
                  <a:pt x="137976" y="267331"/>
                  <a:pt x="188137" y="265176"/>
                  <a:pt x="219456" y="26517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Freeform 1043"/>
          <p:cNvSpPr/>
          <p:nvPr/>
        </p:nvSpPr>
        <p:spPr>
          <a:xfrm>
            <a:off x="5541264" y="5541264"/>
            <a:ext cx="356616" cy="329184"/>
          </a:xfrm>
          <a:custGeom>
            <a:avLst/>
            <a:gdLst>
              <a:gd name="connsiteX0" fmla="*/ 0 w 356616"/>
              <a:gd name="connsiteY0" fmla="*/ 0 h 329184"/>
              <a:gd name="connsiteX1" fmla="*/ 9144 w 356616"/>
              <a:gd name="connsiteY1" fmla="*/ 54864 h 329184"/>
              <a:gd name="connsiteX2" fmla="*/ 18288 w 356616"/>
              <a:gd name="connsiteY2" fmla="*/ 118872 h 329184"/>
              <a:gd name="connsiteX3" fmla="*/ 36576 w 356616"/>
              <a:gd name="connsiteY3" fmla="*/ 173736 h 329184"/>
              <a:gd name="connsiteX4" fmla="*/ 100584 w 356616"/>
              <a:gd name="connsiteY4" fmla="*/ 256032 h 329184"/>
              <a:gd name="connsiteX5" fmla="*/ 128016 w 356616"/>
              <a:gd name="connsiteY5" fmla="*/ 283464 h 329184"/>
              <a:gd name="connsiteX6" fmla="*/ 192024 w 356616"/>
              <a:gd name="connsiteY6" fmla="*/ 310896 h 329184"/>
              <a:gd name="connsiteX7" fmla="*/ 237744 w 356616"/>
              <a:gd name="connsiteY7" fmla="*/ 320040 h 329184"/>
              <a:gd name="connsiteX8" fmla="*/ 274320 w 356616"/>
              <a:gd name="connsiteY8" fmla="*/ 329184 h 329184"/>
              <a:gd name="connsiteX9" fmla="*/ 356616 w 356616"/>
              <a:gd name="connsiteY9" fmla="*/ 320040 h 32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616" h="329184">
                <a:moveTo>
                  <a:pt x="0" y="0"/>
                </a:moveTo>
                <a:cubicBezTo>
                  <a:pt x="3048" y="18288"/>
                  <a:pt x="6325" y="36539"/>
                  <a:pt x="9144" y="54864"/>
                </a:cubicBezTo>
                <a:cubicBezTo>
                  <a:pt x="12421" y="76166"/>
                  <a:pt x="13442" y="97871"/>
                  <a:pt x="18288" y="118872"/>
                </a:cubicBezTo>
                <a:cubicBezTo>
                  <a:pt x="22623" y="137656"/>
                  <a:pt x="25883" y="157696"/>
                  <a:pt x="36576" y="173736"/>
                </a:cubicBezTo>
                <a:cubicBezTo>
                  <a:pt x="63198" y="213669"/>
                  <a:pt x="58380" y="208552"/>
                  <a:pt x="100584" y="256032"/>
                </a:cubicBezTo>
                <a:cubicBezTo>
                  <a:pt x="109175" y="265697"/>
                  <a:pt x="117493" y="275948"/>
                  <a:pt x="128016" y="283464"/>
                </a:cubicBezTo>
                <a:cubicBezTo>
                  <a:pt x="142107" y="293529"/>
                  <a:pt x="173656" y="306304"/>
                  <a:pt x="192024" y="310896"/>
                </a:cubicBezTo>
                <a:cubicBezTo>
                  <a:pt x="207102" y="314665"/>
                  <a:pt x="222572" y="316669"/>
                  <a:pt x="237744" y="320040"/>
                </a:cubicBezTo>
                <a:cubicBezTo>
                  <a:pt x="250012" y="322766"/>
                  <a:pt x="262128" y="326136"/>
                  <a:pt x="274320" y="329184"/>
                </a:cubicBezTo>
                <a:lnTo>
                  <a:pt x="356616" y="32004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Freeform 1045"/>
          <p:cNvSpPr/>
          <p:nvPr/>
        </p:nvSpPr>
        <p:spPr>
          <a:xfrm>
            <a:off x="5779008" y="6355080"/>
            <a:ext cx="294780" cy="210312"/>
          </a:xfrm>
          <a:custGeom>
            <a:avLst/>
            <a:gdLst>
              <a:gd name="connsiteX0" fmla="*/ 0 w 173736"/>
              <a:gd name="connsiteY0" fmla="*/ 18288 h 137160"/>
              <a:gd name="connsiteX1" fmla="*/ 54864 w 173736"/>
              <a:gd name="connsiteY1" fmla="*/ 0 h 137160"/>
              <a:gd name="connsiteX2" fmla="*/ 82296 w 173736"/>
              <a:gd name="connsiteY2" fmla="*/ 18288 h 137160"/>
              <a:gd name="connsiteX3" fmla="*/ 118872 w 173736"/>
              <a:gd name="connsiteY3" fmla="*/ 27432 h 137160"/>
              <a:gd name="connsiteX4" fmla="*/ 128016 w 173736"/>
              <a:gd name="connsiteY4" fmla="*/ 54864 h 137160"/>
              <a:gd name="connsiteX5" fmla="*/ 164592 w 173736"/>
              <a:gd name="connsiteY5" fmla="*/ 109728 h 137160"/>
              <a:gd name="connsiteX6" fmla="*/ 173736 w 173736"/>
              <a:gd name="connsiteY6" fmla="*/ 137160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736" h="137160">
                <a:moveTo>
                  <a:pt x="0" y="18288"/>
                </a:moveTo>
                <a:cubicBezTo>
                  <a:pt x="18288" y="12192"/>
                  <a:pt x="35587" y="0"/>
                  <a:pt x="54864" y="0"/>
                </a:cubicBezTo>
                <a:cubicBezTo>
                  <a:pt x="65854" y="0"/>
                  <a:pt x="72195" y="13959"/>
                  <a:pt x="82296" y="18288"/>
                </a:cubicBezTo>
                <a:cubicBezTo>
                  <a:pt x="93847" y="23238"/>
                  <a:pt x="106680" y="24384"/>
                  <a:pt x="118872" y="27432"/>
                </a:cubicBezTo>
                <a:cubicBezTo>
                  <a:pt x="121920" y="36576"/>
                  <a:pt x="123335" y="46438"/>
                  <a:pt x="128016" y="54864"/>
                </a:cubicBezTo>
                <a:cubicBezTo>
                  <a:pt x="138690" y="74077"/>
                  <a:pt x="157641" y="88876"/>
                  <a:pt x="164592" y="109728"/>
                </a:cubicBezTo>
                <a:lnTo>
                  <a:pt x="173736" y="13716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Freeform 1046"/>
          <p:cNvSpPr/>
          <p:nvPr/>
        </p:nvSpPr>
        <p:spPr>
          <a:xfrm>
            <a:off x="5614043" y="6355080"/>
            <a:ext cx="228973" cy="210312"/>
          </a:xfrm>
          <a:custGeom>
            <a:avLst/>
            <a:gdLst>
              <a:gd name="connsiteX0" fmla="*/ 9517 w 228973"/>
              <a:gd name="connsiteY0" fmla="*/ 210312 h 210312"/>
              <a:gd name="connsiteX1" fmla="*/ 9517 w 228973"/>
              <a:gd name="connsiteY1" fmla="*/ 100584 h 210312"/>
              <a:gd name="connsiteX2" fmla="*/ 18661 w 228973"/>
              <a:gd name="connsiteY2" fmla="*/ 73152 h 210312"/>
              <a:gd name="connsiteX3" fmla="*/ 46093 w 228973"/>
              <a:gd name="connsiteY3" fmla="*/ 54864 h 210312"/>
              <a:gd name="connsiteX4" fmla="*/ 110101 w 228973"/>
              <a:gd name="connsiteY4" fmla="*/ 0 h 210312"/>
              <a:gd name="connsiteX5" fmla="*/ 228973 w 228973"/>
              <a:gd name="connsiteY5" fmla="*/ 9144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973" h="210312">
                <a:moveTo>
                  <a:pt x="9517" y="210312"/>
                </a:moveTo>
                <a:cubicBezTo>
                  <a:pt x="-2218" y="151637"/>
                  <a:pt x="-4093" y="168636"/>
                  <a:pt x="9517" y="100584"/>
                </a:cubicBezTo>
                <a:cubicBezTo>
                  <a:pt x="11407" y="91133"/>
                  <a:pt x="12640" y="80678"/>
                  <a:pt x="18661" y="73152"/>
                </a:cubicBezTo>
                <a:cubicBezTo>
                  <a:pt x="25526" y="64570"/>
                  <a:pt x="37650" y="61899"/>
                  <a:pt x="46093" y="54864"/>
                </a:cubicBezTo>
                <a:cubicBezTo>
                  <a:pt x="160718" y="-40657"/>
                  <a:pt x="-26878" y="102734"/>
                  <a:pt x="110101" y="0"/>
                </a:cubicBezTo>
                <a:cubicBezTo>
                  <a:pt x="216756" y="9696"/>
                  <a:pt x="177019" y="9144"/>
                  <a:pt x="228973" y="914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Freeform 1047"/>
          <p:cNvSpPr/>
          <p:nvPr/>
        </p:nvSpPr>
        <p:spPr>
          <a:xfrm>
            <a:off x="5888736" y="5632704"/>
            <a:ext cx="173736" cy="164796"/>
          </a:xfrm>
          <a:custGeom>
            <a:avLst/>
            <a:gdLst>
              <a:gd name="connsiteX0" fmla="*/ 0 w 173736"/>
              <a:gd name="connsiteY0" fmla="*/ 155448 h 164796"/>
              <a:gd name="connsiteX1" fmla="*/ 45720 w 173736"/>
              <a:gd name="connsiteY1" fmla="*/ 164592 h 164796"/>
              <a:gd name="connsiteX2" fmla="*/ 128016 w 173736"/>
              <a:gd name="connsiteY2" fmla="*/ 91440 h 164796"/>
              <a:gd name="connsiteX3" fmla="*/ 146304 w 173736"/>
              <a:gd name="connsiteY3" fmla="*/ 54864 h 164796"/>
              <a:gd name="connsiteX4" fmla="*/ 164592 w 173736"/>
              <a:gd name="connsiteY4" fmla="*/ 27432 h 164796"/>
              <a:gd name="connsiteX5" fmla="*/ 173736 w 173736"/>
              <a:gd name="connsiteY5" fmla="*/ 0 h 16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736" h="164796">
                <a:moveTo>
                  <a:pt x="0" y="155448"/>
                </a:moveTo>
                <a:cubicBezTo>
                  <a:pt x="15240" y="158496"/>
                  <a:pt x="30255" y="166138"/>
                  <a:pt x="45720" y="164592"/>
                </a:cubicBezTo>
                <a:cubicBezTo>
                  <a:pt x="92429" y="159921"/>
                  <a:pt x="108338" y="130796"/>
                  <a:pt x="128016" y="91440"/>
                </a:cubicBezTo>
                <a:cubicBezTo>
                  <a:pt x="134112" y="79248"/>
                  <a:pt x="139541" y="66699"/>
                  <a:pt x="146304" y="54864"/>
                </a:cubicBezTo>
                <a:cubicBezTo>
                  <a:pt x="151756" y="45322"/>
                  <a:pt x="159677" y="37262"/>
                  <a:pt x="164592" y="27432"/>
                </a:cubicBezTo>
                <a:cubicBezTo>
                  <a:pt x="168903" y="18811"/>
                  <a:pt x="173736" y="0"/>
                  <a:pt x="17373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Freeform 1048"/>
          <p:cNvSpPr/>
          <p:nvPr/>
        </p:nvSpPr>
        <p:spPr>
          <a:xfrm>
            <a:off x="5870448" y="5614416"/>
            <a:ext cx="320937" cy="310896"/>
          </a:xfrm>
          <a:custGeom>
            <a:avLst/>
            <a:gdLst>
              <a:gd name="connsiteX0" fmla="*/ 0 w 320937"/>
              <a:gd name="connsiteY0" fmla="*/ 310896 h 310896"/>
              <a:gd name="connsiteX1" fmla="*/ 201168 w 320937"/>
              <a:gd name="connsiteY1" fmla="*/ 283464 h 310896"/>
              <a:gd name="connsiteX2" fmla="*/ 228600 w 320937"/>
              <a:gd name="connsiteY2" fmla="*/ 256032 h 310896"/>
              <a:gd name="connsiteX3" fmla="*/ 274320 w 320937"/>
              <a:gd name="connsiteY3" fmla="*/ 192024 h 310896"/>
              <a:gd name="connsiteX4" fmla="*/ 292608 w 320937"/>
              <a:gd name="connsiteY4" fmla="*/ 128016 h 310896"/>
              <a:gd name="connsiteX5" fmla="*/ 310896 w 320937"/>
              <a:gd name="connsiteY5" fmla="*/ 82296 h 310896"/>
              <a:gd name="connsiteX6" fmla="*/ 320040 w 320937"/>
              <a:gd name="connsiteY6" fmla="*/ 54864 h 310896"/>
              <a:gd name="connsiteX7" fmla="*/ 320040 w 320937"/>
              <a:gd name="connsiteY7" fmla="*/ 0 h 31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937" h="310896">
                <a:moveTo>
                  <a:pt x="0" y="310896"/>
                </a:moveTo>
                <a:cubicBezTo>
                  <a:pt x="67056" y="301752"/>
                  <a:pt x="135360" y="299258"/>
                  <a:pt x="201168" y="283464"/>
                </a:cubicBezTo>
                <a:cubicBezTo>
                  <a:pt x="213742" y="280446"/>
                  <a:pt x="220184" y="265850"/>
                  <a:pt x="228600" y="256032"/>
                </a:cubicBezTo>
                <a:cubicBezTo>
                  <a:pt x="245613" y="236184"/>
                  <a:pt x="259847" y="213734"/>
                  <a:pt x="274320" y="192024"/>
                </a:cubicBezTo>
                <a:cubicBezTo>
                  <a:pt x="281526" y="163201"/>
                  <a:pt x="282769" y="154252"/>
                  <a:pt x="292608" y="128016"/>
                </a:cubicBezTo>
                <a:cubicBezTo>
                  <a:pt x="298371" y="112647"/>
                  <a:pt x="305133" y="97665"/>
                  <a:pt x="310896" y="82296"/>
                </a:cubicBezTo>
                <a:cubicBezTo>
                  <a:pt x="314280" y="73271"/>
                  <a:pt x="318976" y="64444"/>
                  <a:pt x="320040" y="54864"/>
                </a:cubicBezTo>
                <a:cubicBezTo>
                  <a:pt x="322060" y="36688"/>
                  <a:pt x="320040" y="18288"/>
                  <a:pt x="32004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1" name="Straight Connector 1050"/>
          <p:cNvCxnSpPr/>
          <p:nvPr/>
        </p:nvCxnSpPr>
        <p:spPr>
          <a:xfrm>
            <a:off x="5728529" y="6110967"/>
            <a:ext cx="247075" cy="0"/>
          </a:xfrm>
          <a:prstGeom prst="line">
            <a:avLst/>
          </a:prstGeom>
        </p:spPr>
        <p:style>
          <a:lnRef idx="1">
            <a:schemeClr val="accent1"/>
          </a:lnRef>
          <a:fillRef idx="0">
            <a:schemeClr val="accent1"/>
          </a:fillRef>
          <a:effectRef idx="0">
            <a:schemeClr val="accent1"/>
          </a:effectRef>
          <a:fontRef idx="minor">
            <a:schemeClr val="tx1"/>
          </a:fontRef>
        </p:style>
      </p:cxnSp>
      <p:sp>
        <p:nvSpPr>
          <p:cNvPr id="1052" name="TextBox 1051"/>
          <p:cNvSpPr txBox="1"/>
          <p:nvPr/>
        </p:nvSpPr>
        <p:spPr>
          <a:xfrm>
            <a:off x="304800" y="5479101"/>
            <a:ext cx="2676144" cy="646331"/>
          </a:xfrm>
          <a:prstGeom prst="rect">
            <a:avLst/>
          </a:prstGeom>
          <a:noFill/>
        </p:spPr>
        <p:txBody>
          <a:bodyPr wrap="square" rtlCol="0">
            <a:spAutoFit/>
          </a:bodyPr>
          <a:lstStyle/>
          <a:p>
            <a:r>
              <a:rPr lang="en-US" dirty="0" smtClean="0">
                <a:solidFill>
                  <a:schemeClr val="accent1"/>
                </a:solidFill>
              </a:rPr>
              <a:t>Is this enough language, is the argument complete ?</a:t>
            </a:r>
            <a:endParaRPr lang="en-US" dirty="0">
              <a:solidFill>
                <a:schemeClr val="accent1"/>
              </a:solidFill>
            </a:endParaRPr>
          </a:p>
        </p:txBody>
      </p:sp>
      <p:sp>
        <p:nvSpPr>
          <p:cNvPr id="100" name="TextBox 99"/>
          <p:cNvSpPr txBox="1"/>
          <p:nvPr/>
        </p:nvSpPr>
        <p:spPr>
          <a:xfrm>
            <a:off x="5897880" y="6530078"/>
            <a:ext cx="386220" cy="369332"/>
          </a:xfrm>
          <a:prstGeom prst="rect">
            <a:avLst/>
          </a:prstGeom>
          <a:noFill/>
        </p:spPr>
        <p:txBody>
          <a:bodyPr wrap="square" rtlCol="0">
            <a:spAutoFit/>
          </a:bodyPr>
          <a:lstStyle/>
          <a:p>
            <a:r>
              <a:rPr lang="en-US" dirty="0" smtClean="0">
                <a:solidFill>
                  <a:srgbClr val="C00000"/>
                </a:solidFill>
              </a:rPr>
              <a:t>R</a:t>
            </a:r>
            <a:endParaRPr lang="en-US" dirty="0">
              <a:solidFill>
                <a:srgbClr val="C00000"/>
              </a:solidFill>
            </a:endParaRPr>
          </a:p>
        </p:txBody>
      </p:sp>
      <p:sp>
        <p:nvSpPr>
          <p:cNvPr id="101" name="TextBox 100"/>
          <p:cNvSpPr txBox="1"/>
          <p:nvPr/>
        </p:nvSpPr>
        <p:spPr>
          <a:xfrm>
            <a:off x="5970740" y="5328487"/>
            <a:ext cx="313360" cy="369332"/>
          </a:xfrm>
          <a:prstGeom prst="rect">
            <a:avLst/>
          </a:prstGeom>
          <a:noFill/>
        </p:spPr>
        <p:txBody>
          <a:bodyPr wrap="square" rtlCol="0">
            <a:spAutoFit/>
          </a:bodyPr>
          <a:lstStyle/>
          <a:p>
            <a:r>
              <a:rPr lang="en-US" dirty="0" smtClean="0">
                <a:solidFill>
                  <a:schemeClr val="accent2"/>
                </a:solidFill>
              </a:rPr>
              <a:t>S</a:t>
            </a:r>
            <a:endParaRPr lang="en-US" dirty="0">
              <a:solidFill>
                <a:schemeClr val="accent2"/>
              </a:solidFill>
            </a:endParaRPr>
          </a:p>
        </p:txBody>
      </p:sp>
      <p:sp>
        <p:nvSpPr>
          <p:cNvPr id="2" name="TextBox 1"/>
          <p:cNvSpPr txBox="1"/>
          <p:nvPr/>
        </p:nvSpPr>
        <p:spPr>
          <a:xfrm>
            <a:off x="311472" y="6527381"/>
            <a:ext cx="3872855" cy="215444"/>
          </a:xfrm>
          <a:prstGeom prst="rect">
            <a:avLst/>
          </a:prstGeom>
          <a:noFill/>
        </p:spPr>
        <p:txBody>
          <a:bodyPr wrap="square" rtlCol="0">
            <a:spAutoFit/>
          </a:bodyPr>
          <a:lstStyle/>
          <a:p>
            <a:r>
              <a:rPr lang="en-US" sz="800" dirty="0" smtClean="0"/>
              <a:t>Adapted from 2012 Mathematics Vision Project mathematicsvisionproject.org</a:t>
            </a:r>
            <a:endParaRPr lang="en-US" sz="800" dirty="0"/>
          </a:p>
        </p:txBody>
      </p:sp>
    </p:spTree>
    <p:extLst>
      <p:ext uri="{BB962C8B-B14F-4D97-AF65-F5344CB8AC3E}">
        <p14:creationId xmlns:p14="http://schemas.microsoft.com/office/powerpoint/2010/main" val="1571912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685800" y="304800"/>
                <a:ext cx="7848600" cy="3416320"/>
              </a:xfrm>
              <a:prstGeom prst="rect">
                <a:avLst/>
              </a:prstGeom>
              <a:noFill/>
              <a:ln>
                <a:noFill/>
              </a:ln>
            </p:spPr>
            <p:txBody>
              <a:bodyPr wrap="square" rtlCol="0">
                <a:spAutoFit/>
              </a:bodyPr>
              <a:lstStyle/>
              <a:p>
                <a:r>
                  <a:rPr lang="en-US" b="1" dirty="0" smtClean="0"/>
                  <a:t>Now LOOK at </a:t>
                </a:r>
                <a:r>
                  <a:rPr lang="en-US" b="1" dirty="0" smtClean="0">
                    <a:solidFill>
                      <a:schemeClr val="accent2"/>
                    </a:solidFill>
                  </a:rPr>
                  <a:t>G.SRT.B.5</a:t>
                </a:r>
                <a:r>
                  <a:rPr lang="en-US" sz="1400" b="1" dirty="0" smtClean="0"/>
                  <a:t> </a:t>
                </a:r>
                <a:r>
                  <a:rPr lang="en-US" sz="1400" dirty="0"/>
                  <a:t>Use </a:t>
                </a:r>
                <a:r>
                  <a:rPr lang="en-US" sz="1400" b="1" dirty="0"/>
                  <a:t>congruence</a:t>
                </a:r>
                <a:r>
                  <a:rPr lang="en-US" sz="1400" dirty="0"/>
                  <a:t> and similarity </a:t>
                </a:r>
                <a:r>
                  <a:rPr lang="en-US" sz="1400" b="1" dirty="0"/>
                  <a:t>criteria</a:t>
                </a:r>
                <a:r>
                  <a:rPr lang="en-US" sz="1400" dirty="0"/>
                  <a:t> for triangles to solve problems and to prove relationships in geometric figures. </a:t>
                </a:r>
              </a:p>
              <a:p>
                <a:r>
                  <a:rPr lang="en-US" b="1" dirty="0"/>
                  <a:t>NYSED</a:t>
                </a:r>
                <a:r>
                  <a:rPr lang="en-US" sz="1400" b="1" dirty="0"/>
                  <a:t>: </a:t>
                </a:r>
                <a:r>
                  <a:rPr lang="en-US" sz="1400" dirty="0"/>
                  <a:t>ASA, SAS, SSS, AAS, and Hypotenuse‐Leg (HL) theorems are valid criteria for triangle congruence. AA, SAS, and SSS are valid criteria for triangle similarity. </a:t>
                </a:r>
                <a:endParaRPr lang="en-US" sz="1400" dirty="0" smtClean="0"/>
              </a:p>
              <a:p>
                <a:endParaRPr lang="en-US" sz="1400" dirty="0"/>
              </a:p>
              <a:p>
                <a:r>
                  <a:rPr lang="en-US" sz="1400" dirty="0" smtClean="0"/>
                  <a:t>Examples:</a:t>
                </a:r>
              </a:p>
              <a:p>
                <a:r>
                  <a:rPr lang="en-US" sz="1400" dirty="0" smtClean="0"/>
                  <a:t>1.     </a:t>
                </a:r>
                <a:r>
                  <a:rPr lang="en-US" sz="1400" dirty="0" smtClean="0">
                    <a:hlinkClick r:id="rId2" action="ppaction://hlinksldjump"/>
                  </a:rPr>
                  <a:t>Common Core Sample Question #14 </a:t>
                </a:r>
                <a:r>
                  <a:rPr lang="en-US" sz="1400" dirty="0" smtClean="0"/>
                  <a:t>pg. 53</a:t>
                </a:r>
              </a:p>
              <a:p>
                <a:pPr marL="342900" indent="-342900">
                  <a:buAutoNum type="arabicPeriod" startAt="2"/>
                </a:pPr>
                <a:r>
                  <a:rPr lang="en-US" sz="1400" dirty="0" smtClean="0"/>
                  <a:t>June 2012 #35 pg. 56</a:t>
                </a:r>
              </a:p>
              <a:p>
                <a:pPr marL="342900" indent="-342900">
                  <a:buAutoNum type="arabicPeriod" startAt="2"/>
                </a:pPr>
                <a:endParaRPr lang="en-US" sz="1400" dirty="0"/>
              </a:p>
              <a:p>
                <a:pPr marL="342900" indent="-342900">
                  <a:buAutoNum type="arabicPeriod" startAt="2"/>
                </a:pPr>
                <a:r>
                  <a:rPr lang="en-US" sz="1400" dirty="0" smtClean="0"/>
                  <a:t>In the diagram below, P’ is the image of P over </a:t>
                </a:r>
                <a:r>
                  <a:rPr lang="en-US" sz="1400" dirty="0" smtClean="0">
                    <a:latin typeface="Kunstler Script" panose="030304020206070D0D06" pitchFamily="66" charset="0"/>
                  </a:rPr>
                  <a:t>l</a:t>
                </a:r>
                <a:r>
                  <a:rPr lang="en-US" sz="1400" dirty="0" smtClean="0"/>
                  <a:t>.  The points O and R are on </a:t>
                </a:r>
                <a:r>
                  <a:rPr lang="en-US" sz="1400" dirty="0" smtClean="0">
                    <a:latin typeface="Kunstler Script" panose="030304020206070D0D06" pitchFamily="66" charset="0"/>
                  </a:rPr>
                  <a:t>l</a:t>
                </a:r>
                <a:r>
                  <a:rPr lang="en-US" sz="1400" dirty="0" smtClean="0"/>
                  <a:t>. .</a:t>
                </a:r>
              </a:p>
              <a:p>
                <a:r>
                  <a:rPr lang="en-US" sz="1400" dirty="0"/>
                  <a:t> </a:t>
                </a:r>
                <a:r>
                  <a:rPr lang="en-US" sz="1400" dirty="0" smtClean="0"/>
                  <a:t>         Prove &lt;POR </a:t>
                </a:r>
                <a14:m>
                  <m:oMath xmlns:m="http://schemas.openxmlformats.org/officeDocument/2006/math">
                    <m:r>
                      <a:rPr lang="en-US" sz="1400" i="1" smtClean="0">
                        <a:latin typeface="Cambria Math"/>
                        <a:ea typeface="Cambria Math"/>
                      </a:rPr>
                      <m:t>≅</m:t>
                    </m:r>
                    <m:r>
                      <a:rPr lang="en-US" sz="1400" b="0" i="1" smtClean="0">
                        <a:latin typeface="Cambria Math"/>
                        <a:ea typeface="Cambria Math"/>
                      </a:rPr>
                      <m:t> &lt;</m:t>
                    </m:r>
                    <m:sSup>
                      <m:sSupPr>
                        <m:ctrlPr>
                          <a:rPr lang="en-US" sz="1400" b="0" i="1" smtClean="0">
                            <a:latin typeface="Cambria Math" panose="02040503050406030204" pitchFamily="18" charset="0"/>
                            <a:ea typeface="Cambria Math"/>
                          </a:rPr>
                        </m:ctrlPr>
                      </m:sSupPr>
                      <m:e>
                        <m:r>
                          <a:rPr lang="en-US" sz="1400" b="0" i="1" smtClean="0">
                            <a:latin typeface="Cambria Math"/>
                            <a:ea typeface="Cambria Math"/>
                          </a:rPr>
                          <m:t>𝑃</m:t>
                        </m:r>
                      </m:e>
                      <m:sup>
                        <m:r>
                          <a:rPr lang="en-US" sz="1400" b="0" i="1" smtClean="0">
                            <a:latin typeface="Cambria Math"/>
                            <a:ea typeface="Cambria Math"/>
                          </a:rPr>
                          <m:t>′</m:t>
                        </m:r>
                      </m:sup>
                    </m:sSup>
                    <m:r>
                      <a:rPr lang="en-US" sz="1400" b="0" i="1" smtClean="0">
                        <a:latin typeface="Cambria Math"/>
                        <a:ea typeface="Cambria Math"/>
                      </a:rPr>
                      <m:t>𝑂𝑅</m:t>
                    </m:r>
                    <m:r>
                      <a:rPr lang="en-US" sz="1400" b="0" i="1" smtClean="0">
                        <a:latin typeface="Cambria Math"/>
                        <a:ea typeface="Cambria Math"/>
                      </a:rPr>
                      <m:t>.</m:t>
                    </m:r>
                  </m:oMath>
                </a14:m>
                <a:endParaRPr lang="en-US" sz="1400" dirty="0" smtClean="0"/>
              </a:p>
              <a:p>
                <a:r>
                  <a:rPr lang="en-US" dirty="0"/>
                  <a:t>	</a:t>
                </a:r>
              </a:p>
              <a:p>
                <a:endParaRPr lang="en-US" dirty="0" smtClean="0"/>
              </a:p>
              <a:p>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685800" y="304800"/>
                <a:ext cx="7848600" cy="3416320"/>
              </a:xfrm>
              <a:prstGeom prst="rect">
                <a:avLst/>
              </a:prstGeom>
              <a:blipFill rotWithShape="1">
                <a:blip r:embed="rId4"/>
                <a:stretch>
                  <a:fillRect l="-699" t="-893"/>
                </a:stretch>
              </a:blipFill>
              <a:ln>
                <a:noFill/>
              </a:ln>
            </p:spPr>
            <p:txBody>
              <a:bodyPr/>
              <a:lstStyle/>
              <a:p>
                <a:r>
                  <a:rPr lang="en-US">
                    <a:noFill/>
                  </a:rPr>
                  <a:t> </a:t>
                </a:r>
              </a:p>
            </p:txBody>
          </p:sp>
        </mc:Fallback>
      </mc:AlternateContent>
      <p:sp>
        <p:nvSpPr>
          <p:cNvPr id="23" name="Flowchart: Connector 22"/>
          <p:cNvSpPr/>
          <p:nvPr/>
        </p:nvSpPr>
        <p:spPr>
          <a:xfrm flipV="1">
            <a:off x="4739640" y="2809204"/>
            <a:ext cx="45719"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87452" y="4782234"/>
            <a:ext cx="2362200" cy="646331"/>
          </a:xfrm>
          <a:prstGeom prst="rect">
            <a:avLst/>
          </a:prstGeom>
          <a:noFill/>
        </p:spPr>
        <p:txBody>
          <a:bodyPr wrap="square" rtlCol="0">
            <a:spAutoFit/>
          </a:bodyPr>
          <a:lstStyle/>
          <a:p>
            <a:r>
              <a:rPr lang="en-US" dirty="0" smtClean="0"/>
              <a:t>Language of Transformations</a:t>
            </a:r>
            <a:endParaRPr lang="en-US" dirty="0"/>
          </a:p>
        </p:txBody>
      </p:sp>
      <p:cxnSp>
        <p:nvCxnSpPr>
          <p:cNvPr id="27" name="Straight Arrow Connector 26"/>
          <p:cNvCxnSpPr/>
          <p:nvPr/>
        </p:nvCxnSpPr>
        <p:spPr>
          <a:xfrm>
            <a:off x="2781300" y="3742419"/>
            <a:ext cx="320040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000500" y="2828019"/>
            <a:ext cx="76200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000500" y="3742419"/>
            <a:ext cx="76200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766060" y="3742419"/>
            <a:ext cx="304800" cy="369332"/>
          </a:xfrm>
          <a:prstGeom prst="rect">
            <a:avLst/>
          </a:prstGeom>
          <a:noFill/>
        </p:spPr>
        <p:txBody>
          <a:bodyPr wrap="square" rtlCol="0">
            <a:spAutoFit/>
          </a:bodyPr>
          <a:lstStyle/>
          <a:p>
            <a:r>
              <a:rPr lang="en-US" dirty="0" smtClean="0">
                <a:latin typeface="Kunstler Script" panose="030304020206070D0D06" pitchFamily="66" charset="0"/>
              </a:rPr>
              <a:t>l</a:t>
            </a:r>
            <a:endParaRPr lang="en-US" dirty="0">
              <a:latin typeface="Kunstler Script" panose="030304020206070D0D06" pitchFamily="66" charset="0"/>
            </a:endParaRPr>
          </a:p>
        </p:txBody>
      </p:sp>
      <p:sp>
        <p:nvSpPr>
          <p:cNvPr id="31" name="TextBox 30"/>
          <p:cNvSpPr txBox="1"/>
          <p:nvPr/>
        </p:nvSpPr>
        <p:spPr>
          <a:xfrm>
            <a:off x="4785359" y="2670257"/>
            <a:ext cx="228600" cy="369332"/>
          </a:xfrm>
          <a:prstGeom prst="rect">
            <a:avLst/>
          </a:prstGeom>
          <a:noFill/>
        </p:spPr>
        <p:txBody>
          <a:bodyPr wrap="square" rtlCol="0">
            <a:spAutoFit/>
          </a:bodyPr>
          <a:lstStyle/>
          <a:p>
            <a:r>
              <a:rPr lang="en-US" dirty="0" smtClean="0"/>
              <a:t>P</a:t>
            </a:r>
            <a:endParaRPr lang="en-US" dirty="0"/>
          </a:p>
        </p:txBody>
      </p:sp>
      <p:sp>
        <p:nvSpPr>
          <p:cNvPr id="32" name="TextBox 31"/>
          <p:cNvSpPr txBox="1"/>
          <p:nvPr/>
        </p:nvSpPr>
        <p:spPr>
          <a:xfrm>
            <a:off x="4610100" y="4733019"/>
            <a:ext cx="381000" cy="369332"/>
          </a:xfrm>
          <a:prstGeom prst="rect">
            <a:avLst/>
          </a:prstGeom>
          <a:noFill/>
        </p:spPr>
        <p:txBody>
          <a:bodyPr wrap="square" rtlCol="0">
            <a:spAutoFit/>
          </a:bodyPr>
          <a:lstStyle/>
          <a:p>
            <a:r>
              <a:rPr lang="en-US" dirty="0" smtClean="0"/>
              <a:t>P’</a:t>
            </a:r>
            <a:endParaRPr lang="en-US" dirty="0"/>
          </a:p>
        </p:txBody>
      </p:sp>
      <p:sp>
        <p:nvSpPr>
          <p:cNvPr id="33" name="TextBox 32"/>
          <p:cNvSpPr txBox="1"/>
          <p:nvPr/>
        </p:nvSpPr>
        <p:spPr>
          <a:xfrm>
            <a:off x="5524500" y="3831549"/>
            <a:ext cx="304800" cy="369332"/>
          </a:xfrm>
          <a:prstGeom prst="rect">
            <a:avLst/>
          </a:prstGeom>
          <a:noFill/>
        </p:spPr>
        <p:txBody>
          <a:bodyPr wrap="square" rtlCol="0">
            <a:spAutoFit/>
          </a:bodyPr>
          <a:lstStyle/>
          <a:p>
            <a:r>
              <a:rPr lang="en-US" dirty="0" smtClean="0"/>
              <a:t>R</a:t>
            </a:r>
            <a:endParaRPr lang="en-US" dirty="0"/>
          </a:p>
        </p:txBody>
      </p:sp>
      <p:sp>
        <p:nvSpPr>
          <p:cNvPr id="34" name="TextBox 33"/>
          <p:cNvSpPr txBox="1"/>
          <p:nvPr/>
        </p:nvSpPr>
        <p:spPr>
          <a:xfrm>
            <a:off x="3695700" y="3742419"/>
            <a:ext cx="304800" cy="369332"/>
          </a:xfrm>
          <a:prstGeom prst="rect">
            <a:avLst/>
          </a:prstGeom>
          <a:noFill/>
        </p:spPr>
        <p:txBody>
          <a:bodyPr wrap="square" rtlCol="0">
            <a:spAutoFit/>
          </a:bodyPr>
          <a:lstStyle/>
          <a:p>
            <a:r>
              <a:rPr lang="en-US" dirty="0" smtClean="0"/>
              <a:t>O</a:t>
            </a:r>
            <a:endParaRPr lang="en-US" dirty="0"/>
          </a:p>
        </p:txBody>
      </p:sp>
      <p:sp>
        <p:nvSpPr>
          <p:cNvPr id="35" name="Flowchart: Connector 34"/>
          <p:cNvSpPr/>
          <p:nvPr/>
        </p:nvSpPr>
        <p:spPr>
          <a:xfrm flipV="1">
            <a:off x="5676900" y="3727653"/>
            <a:ext cx="45719"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flipV="1">
            <a:off x="4716781" y="4611100"/>
            <a:ext cx="45719"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flipV="1">
            <a:off x="3954781" y="3704794"/>
            <a:ext cx="45719"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3695700" y="5257800"/>
            <a:ext cx="4229100" cy="738664"/>
          </a:xfrm>
          <a:prstGeom prst="rect">
            <a:avLst/>
          </a:prstGeom>
          <a:noFill/>
        </p:spPr>
        <p:txBody>
          <a:bodyPr wrap="square" rtlCol="0">
            <a:spAutoFit/>
          </a:bodyPr>
          <a:lstStyle/>
          <a:p>
            <a:r>
              <a:rPr lang="en-US" sz="1400" dirty="0" smtClean="0"/>
              <a:t>Reflections: A point P’ is the reflected image of point P over line </a:t>
            </a:r>
            <a:r>
              <a:rPr lang="en-US" sz="1400" dirty="0" smtClean="0">
                <a:latin typeface="Kunstler Script" panose="030304020206070D0D06" pitchFamily="66" charset="0"/>
              </a:rPr>
              <a:t>l    </a:t>
            </a:r>
            <a:r>
              <a:rPr lang="en-US" sz="1400" dirty="0" err="1" smtClean="0"/>
              <a:t>iff</a:t>
            </a:r>
            <a:r>
              <a:rPr lang="en-US" sz="1400" dirty="0" smtClean="0"/>
              <a:t> </a:t>
            </a:r>
            <a:r>
              <a:rPr lang="en-US" sz="1400" dirty="0" smtClean="0">
                <a:latin typeface="Kunstler Script" panose="030304020206070D0D06" pitchFamily="66" charset="0"/>
              </a:rPr>
              <a:t>l   </a:t>
            </a:r>
            <a:r>
              <a:rPr lang="en-US" sz="1400" dirty="0" smtClean="0"/>
              <a:t>is the perpendicular bisector of segment PP’, assuming points P and P’ are not on </a:t>
            </a:r>
            <a:r>
              <a:rPr lang="en-US" sz="1400" dirty="0">
                <a:latin typeface="Kunstler Script" panose="030304020206070D0D06" pitchFamily="66" charset="0"/>
              </a:rPr>
              <a:t>l </a:t>
            </a:r>
            <a:endParaRPr lang="en-US" sz="1400" dirty="0"/>
          </a:p>
        </p:txBody>
      </p:sp>
      <p:sp>
        <p:nvSpPr>
          <p:cNvPr id="39" name="5-Point Star 38"/>
          <p:cNvSpPr/>
          <p:nvPr/>
        </p:nvSpPr>
        <p:spPr>
          <a:xfrm>
            <a:off x="3505200" y="5334913"/>
            <a:ext cx="152400" cy="17076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3667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4221</TotalTime>
  <Words>4838</Words>
  <Application>Microsoft Office PowerPoint</Application>
  <PresentationFormat>On-screen Show (4:3)</PresentationFormat>
  <Paragraphs>577</Paragraphs>
  <Slides>72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Arial</vt:lpstr>
      <vt:lpstr>Calibri</vt:lpstr>
      <vt:lpstr>Cambria Math</vt:lpstr>
      <vt:lpstr>Kunstler Script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 want my  AP Calculus</vt:lpstr>
      <vt:lpstr>PowerPoint Presentation</vt:lpstr>
      <vt:lpstr>Protecting grade 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NYSED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Brockley</dc:creator>
  <cp:lastModifiedBy>bsc</cp:lastModifiedBy>
  <cp:revision>193</cp:revision>
  <cp:lastPrinted>2014-09-10T14:34:03Z</cp:lastPrinted>
  <dcterms:created xsi:type="dcterms:W3CDTF">2014-06-27T18:15:41Z</dcterms:created>
  <dcterms:modified xsi:type="dcterms:W3CDTF">2014-10-31T18:03:57Z</dcterms:modified>
</cp:coreProperties>
</file>